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35.png" ContentType="image/png"/>
  <Override PartName="/ppt/media/image5.png" ContentType="image/png"/>
  <Override PartName="/ppt/media/image17.png" ContentType="image/png"/>
  <Override PartName="/ppt/media/image34.png" ContentType="image/png"/>
  <Override PartName="/ppt/media/image4.png" ContentType="image/png"/>
  <Override PartName="/ppt/media/image16.png" ContentType="image/png"/>
  <Override PartName="/ppt/media/image32.png" ContentType="image/png"/>
  <Override PartName="/ppt/media/image2.png" ContentType="image/png"/>
  <Override PartName="/ppt/media/image14.png" ContentType="image/png"/>
  <Override PartName="/ppt/media/image28.png" ContentType="image/png"/>
  <Override PartName="/ppt/media/image30.png" ContentType="image/png"/>
  <Override PartName="/ppt/media/image15.png" ContentType="image/png"/>
  <Override PartName="/ppt/media/image31.png" ContentType="image/png"/>
  <Override PartName="/ppt/media/image27.png" ContentType="image/png"/>
  <Override PartName="/ppt/media/image64.png" ContentType="image/png"/>
  <Override PartName="/ppt/media/image25.png" ContentType="image/png"/>
  <Override PartName="/ppt/media/image62.png" ContentType="image/png"/>
  <Override PartName="/ppt/media/image63.png" ContentType="image/png"/>
  <Override PartName="/ppt/media/image26.png" ContentType="image/png"/>
  <Override PartName="/ppt/media/image24.png" ContentType="image/png"/>
  <Override PartName="/ppt/media/image61.png" ContentType="image/png"/>
  <Override PartName="/ppt/media/image59.png" ContentType="image/png"/>
  <Override PartName="/ppt/media/image22.png" ContentType="image/png"/>
  <Override PartName="/ppt/media/image60.png" ContentType="image/png"/>
  <Override PartName="/ppt/media/image23.png" ContentType="image/png"/>
  <Override PartName="/ppt/media/image58.png" ContentType="image/png"/>
  <Override PartName="/ppt/media/image21.png" ContentType="image/png"/>
  <Override PartName="/ppt/media/image57.png" ContentType="image/png"/>
  <Override PartName="/ppt/media/image20.png" ContentType="image/png"/>
  <Override PartName="/ppt/media/image10.png" ContentType="image/png"/>
  <Override PartName="/ppt/media/image47.png" ContentType="image/png"/>
  <Override PartName="/ppt/media/image29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media/image9.png" ContentType="image/png"/>
  <Override PartName="/ppt/media/image39.png" ContentType="image/png"/>
  <Override PartName="/ppt/media/image33.png" ContentType="image/png"/>
  <Override PartName="/ppt/media/image40.png" ContentType="image/png"/>
  <Override PartName="/ppt/media/image3.jpeg" ContentType="image/jpe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51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entury Gothic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2511CAAA-ECFD-4EE8-B7EA-2E2456ABA8C5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1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D9E823C5-D5B4-4859-92AC-D4BF484180CD}" type="slidenum">
              <a:rPr b="0" lang="it-IT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1"/>
          <p:cNvGrpSpPr/>
          <p:nvPr/>
        </p:nvGrpSpPr>
        <p:grpSpPr>
          <a:xfrm>
            <a:off x="-1440" y="0"/>
            <a:ext cx="12193200" cy="6861240"/>
            <a:chOff x="-1440" y="0"/>
            <a:chExt cx="12193200" cy="6861240"/>
          </a:xfrm>
        </p:grpSpPr>
        <p:sp>
          <p:nvSpPr>
            <p:cNvPr id="1" name="CustomShape 2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" name="CustomShape 3"/>
            <p:cNvSpPr/>
            <p:nvPr/>
          </p:nvSpPr>
          <p:spPr>
            <a:xfrm>
              <a:off x="8761320" y="182880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rgbClr val="5aa2ae"/>
                </a:gs>
                <a:gs pos="100000">
                  <a:srgbClr val="5aa2a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" name="CustomShape 4"/>
            <p:cNvSpPr/>
            <p:nvPr/>
          </p:nvSpPr>
          <p:spPr>
            <a:xfrm>
              <a:off x="8761320" y="58708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rgbClr val="5aa2ae"/>
                </a:gs>
                <a:gs pos="100000">
                  <a:srgbClr val="5aa2a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4" name="CustomShape 5"/>
            <p:cNvSpPr/>
            <p:nvPr/>
          </p:nvSpPr>
          <p:spPr>
            <a:xfrm>
              <a:off x="-144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rgbClr val="5aa2ae"/>
                </a:gs>
                <a:gs pos="100000">
                  <a:srgbClr val="5aa2a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" name="CustomShape 6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" name="CustomShape 7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" name="CustomShape 8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" name="CustomShape 9" hidden="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" name="PlaceHolder 10"/>
          <p:cNvSpPr>
            <a:spLocks noGrp="1"/>
          </p:cNvSpPr>
          <p:nvPr>
            <p:ph type="dt"/>
          </p:nvPr>
        </p:nvSpPr>
        <p:spPr>
          <a:xfrm>
            <a:off x="10652760" y="6391800"/>
            <a:ext cx="990360" cy="30456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E4BFEFF-87DC-49D5-A220-D0F077AB32C5}" type="datetime">
              <a:rPr b="1" lang="it-IT" sz="1000" spc="-1" strike="noStrike">
                <a:solidFill>
                  <a:srgbClr val="4a66ac"/>
                </a:solidFill>
                <a:latin typeface="Century Gothic"/>
              </a:rPr>
              <a:t>31/01/21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0" name="PlaceHolder 11"/>
          <p:cNvSpPr>
            <a:spLocks noGrp="1"/>
          </p:cNvSpPr>
          <p:nvPr>
            <p:ph type="ftr"/>
          </p:nvPr>
        </p:nvSpPr>
        <p:spPr>
          <a:xfrm>
            <a:off x="557640" y="6391800"/>
            <a:ext cx="3867480" cy="310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1" name="CustomShape 1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" name="PlaceHolder 13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B906DBFB-8449-4FF0-8205-6C479868DD62}" type="slidenum">
              <a:rPr b="0" lang="it-IT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  <p:sp>
        <p:nvSpPr>
          <p:cNvPr id="13" name="PlaceHolder 1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entury Gothic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4" name="PlaceHolder 1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Click to edit the outline text format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Second Outline Level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Third Outline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Fourth Outline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ustomShape 1"/>
          <p:cNvSpPr/>
          <p:nvPr/>
        </p:nvSpPr>
        <p:spPr>
          <a:xfrm>
            <a:off x="1066680" y="1534680"/>
            <a:ext cx="10058040" cy="21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85000"/>
              </a:lnSpc>
            </a:pPr>
            <a:r>
              <a:rPr b="0" lang="it-IT" sz="4800" spc="-52" strike="noStrike">
                <a:solidFill>
                  <a:srgbClr val="404040"/>
                </a:solidFill>
                <a:latin typeface="Century Gothic"/>
              </a:rPr>
              <a:t>Slotted Random-Access Wireless Network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58" name="CustomShape 2"/>
          <p:cNvSpPr/>
          <p:nvPr/>
        </p:nvSpPr>
        <p:spPr>
          <a:xfrm>
            <a:off x="1066680" y="3517560"/>
            <a:ext cx="1005804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algn="ctr">
              <a:lnSpc>
                <a:spcPct val="90000"/>
              </a:lnSpc>
              <a:spcBef>
                <a:spcPts val="601"/>
              </a:spcBef>
              <a:spcAft>
                <a:spcPts val="201"/>
              </a:spcAft>
              <a:tabLst>
                <a:tab algn="l" pos="0"/>
              </a:tabLst>
            </a:pPr>
            <a:r>
              <a:rPr b="0" lang="it-IT" sz="1600" spc="199" strike="noStrike" cap="all">
                <a:solidFill>
                  <a:srgbClr val="242852"/>
                </a:solidFill>
                <a:latin typeface="Century Gothic"/>
              </a:rPr>
              <a:t>TOMMASO BURLON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601"/>
              </a:spcBef>
              <a:spcAft>
                <a:spcPts val="201"/>
              </a:spcAft>
              <a:tabLst>
                <a:tab algn="l" pos="0"/>
              </a:tabLst>
            </a:pPr>
            <a:r>
              <a:rPr b="0" lang="it-IT" sz="1600" spc="199" strike="noStrike" cap="all">
                <a:solidFill>
                  <a:srgbClr val="242852"/>
                </a:solidFill>
                <a:latin typeface="Century Gothic"/>
              </a:rPr>
              <a:t>Francesco Iemma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601"/>
              </a:spcBef>
              <a:spcAft>
                <a:spcPts val="201"/>
              </a:spcAft>
              <a:tabLst>
                <a:tab algn="l" pos="0"/>
              </a:tabLst>
            </a:pPr>
            <a:r>
              <a:rPr b="0" lang="it-IT" sz="1600" spc="199" strike="noStrike" cap="all">
                <a:solidFill>
                  <a:srgbClr val="242852"/>
                </a:solidFill>
                <a:latin typeface="Century Gothic"/>
              </a:rPr>
              <a:t>Olgerti xhanej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Line 3"/>
          <p:cNvSpPr/>
          <p:nvPr/>
        </p:nvSpPr>
        <p:spPr>
          <a:xfrm>
            <a:off x="1465200" y="3225240"/>
            <a:ext cx="9261360" cy="0"/>
          </a:xfrm>
          <a:prstGeom prst="line">
            <a:avLst/>
          </a:prstGeom>
          <a:ln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0" name="Immagine 11" descr=""/>
          <p:cNvPicPr/>
          <p:nvPr/>
        </p:nvPicPr>
        <p:blipFill>
          <a:blip r:embed="rId1"/>
          <a:stretch/>
        </p:blipFill>
        <p:spPr>
          <a:xfrm>
            <a:off x="11175480" y="83520"/>
            <a:ext cx="952920" cy="972720"/>
          </a:xfrm>
          <a:prstGeom prst="rect">
            <a:avLst/>
          </a:prstGeom>
          <a:ln>
            <a:noFill/>
          </a:ln>
        </p:spPr>
      </p:pic>
      <p:pic>
        <p:nvPicPr>
          <p:cNvPr id="61" name="Immagine 13" descr=""/>
          <p:cNvPicPr/>
          <p:nvPr/>
        </p:nvPicPr>
        <p:blipFill>
          <a:blip r:embed="rId2"/>
          <a:stretch/>
        </p:blipFill>
        <p:spPr>
          <a:xfrm>
            <a:off x="4443840" y="4802760"/>
            <a:ext cx="3304080" cy="1839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magine 11" descr=""/>
          <p:cNvPicPr/>
          <p:nvPr/>
        </p:nvPicPr>
        <p:blipFill>
          <a:blip r:embed="rId1"/>
          <a:stretch/>
        </p:blipFill>
        <p:spPr>
          <a:xfrm>
            <a:off x="11175480" y="83520"/>
            <a:ext cx="952920" cy="972720"/>
          </a:xfrm>
          <a:prstGeom prst="rect">
            <a:avLst/>
          </a:prstGeom>
          <a:ln>
            <a:noFill/>
          </a:ln>
        </p:spPr>
      </p:pic>
      <p:sp>
        <p:nvSpPr>
          <p:cNvPr id="119" name="Line 1"/>
          <p:cNvSpPr/>
          <p:nvPr/>
        </p:nvSpPr>
        <p:spPr>
          <a:xfrm>
            <a:off x="494640" y="938880"/>
            <a:ext cx="9513360" cy="0"/>
          </a:xfrm>
          <a:prstGeom prst="line">
            <a:avLst/>
          </a:prstGeom>
          <a:ln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2"/>
          <p:cNvSpPr/>
          <p:nvPr/>
        </p:nvSpPr>
        <p:spPr>
          <a:xfrm>
            <a:off x="147600" y="188280"/>
            <a:ext cx="10443960" cy="76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41000"/>
          </a:bodyPr>
          <a:p>
            <a:pPr algn="ctr">
              <a:lnSpc>
                <a:spcPct val="85000"/>
              </a:lnSpc>
              <a:tabLst>
                <a:tab algn="l" pos="0"/>
              </a:tabLst>
            </a:pPr>
            <a:r>
              <a:rPr b="0" lang="it-IT" sz="4800" spc="-52" strike="noStrike">
                <a:solidFill>
                  <a:srgbClr val="404040"/>
                </a:solidFill>
                <a:latin typeface="Century Gothic"/>
              </a:rPr>
              <a:t>Standard Scenario – Response Time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21" name="CustomShape 3"/>
          <p:cNvSpPr/>
          <p:nvPr/>
        </p:nvSpPr>
        <p:spPr>
          <a:xfrm>
            <a:off x="495000" y="1420560"/>
            <a:ext cx="3489480" cy="393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it-IT" sz="1800" spc="-1" strike="noStrike">
                <a:solidFill>
                  <a:srgbClr val="000000"/>
                </a:solidFill>
                <a:latin typeface="Times New Roman"/>
              </a:rPr>
              <a:t>Most Relevant Factors</a:t>
            </a:r>
            <a:r>
              <a:rPr b="0" lang="it-IT" sz="18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1" lang="it-IT" sz="1800" spc="-1" strike="noStrike">
                <a:solidFill>
                  <a:srgbClr val="000000"/>
                </a:solidFill>
                <a:latin typeface="Times New Roman"/>
              </a:rPr>
              <a:t>for Response Time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5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Send Probability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15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65.67% of variability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15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5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Mean Inter-Arrival Time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15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9.57% of variability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15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2" name="Immagine 6" descr=""/>
          <p:cNvPicPr/>
          <p:nvPr/>
        </p:nvPicPr>
        <p:blipFill>
          <a:blip r:embed="rId2"/>
          <a:stretch/>
        </p:blipFill>
        <p:spPr>
          <a:xfrm>
            <a:off x="3701520" y="1386000"/>
            <a:ext cx="8160480" cy="4305600"/>
          </a:xfrm>
          <a:prstGeom prst="rect">
            <a:avLst/>
          </a:prstGeom>
          <a:ln>
            <a:noFill/>
          </a:ln>
        </p:spPr>
      </p:pic>
      <p:sp>
        <p:nvSpPr>
          <p:cNvPr id="123" name="CustomShape 4"/>
          <p:cNvSpPr/>
          <p:nvPr/>
        </p:nvSpPr>
        <p:spPr>
          <a:xfrm>
            <a:off x="329400" y="5809680"/>
            <a:ext cx="56005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200000"/>
              </a:lnSpc>
            </a:pPr>
            <a:r>
              <a:rPr b="1" lang="it-IT" sz="1800" spc="-1" strike="noStrike">
                <a:solidFill>
                  <a:srgbClr val="000000"/>
                </a:solidFill>
                <a:latin typeface="Times New Roman"/>
              </a:rPr>
              <a:t>High Traffic Scenario: </a:t>
            </a: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N = 30;    C = 6;    1/λ = 125ms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CustomShape 5"/>
          <p:cNvSpPr/>
          <p:nvPr/>
        </p:nvSpPr>
        <p:spPr>
          <a:xfrm>
            <a:off x="6124320" y="5809680"/>
            <a:ext cx="57376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200000"/>
              </a:lnSpc>
            </a:pPr>
            <a:r>
              <a:rPr b="1" lang="it-IT" sz="1800" spc="-1" strike="noStrike">
                <a:solidFill>
                  <a:srgbClr val="000000"/>
                </a:solidFill>
                <a:latin typeface="Times New Roman"/>
              </a:rPr>
              <a:t>Low Traffic Scenario: </a:t>
            </a: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N = 5;    C = 100;    1/λ = 125ms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Immagine 11" descr=""/>
          <p:cNvPicPr/>
          <p:nvPr/>
        </p:nvPicPr>
        <p:blipFill>
          <a:blip r:embed="rId1"/>
          <a:stretch/>
        </p:blipFill>
        <p:spPr>
          <a:xfrm>
            <a:off x="11175480" y="83520"/>
            <a:ext cx="952920" cy="972720"/>
          </a:xfrm>
          <a:prstGeom prst="rect">
            <a:avLst/>
          </a:prstGeom>
          <a:ln>
            <a:noFill/>
          </a:ln>
        </p:spPr>
      </p:pic>
      <p:sp>
        <p:nvSpPr>
          <p:cNvPr id="126" name="Line 1"/>
          <p:cNvSpPr/>
          <p:nvPr/>
        </p:nvSpPr>
        <p:spPr>
          <a:xfrm>
            <a:off x="494640" y="938880"/>
            <a:ext cx="9513360" cy="0"/>
          </a:xfrm>
          <a:prstGeom prst="line">
            <a:avLst/>
          </a:prstGeom>
          <a:ln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2"/>
          <p:cNvSpPr/>
          <p:nvPr/>
        </p:nvSpPr>
        <p:spPr>
          <a:xfrm>
            <a:off x="147600" y="188280"/>
            <a:ext cx="10443960" cy="76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41000"/>
          </a:bodyPr>
          <a:p>
            <a:pPr algn="ctr">
              <a:lnSpc>
                <a:spcPct val="85000"/>
              </a:lnSpc>
              <a:tabLst>
                <a:tab algn="l" pos="0"/>
              </a:tabLst>
            </a:pPr>
            <a:r>
              <a:rPr b="0" lang="it-IT" sz="4800" spc="-52" strike="noStrike">
                <a:solidFill>
                  <a:srgbClr val="404040"/>
                </a:solidFill>
                <a:latin typeface="Century Gothic"/>
              </a:rPr>
              <a:t>Standard Scenario – Response Time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28" name="CustomShape 3"/>
          <p:cNvSpPr/>
          <p:nvPr/>
        </p:nvSpPr>
        <p:spPr>
          <a:xfrm>
            <a:off x="5662440" y="1690200"/>
            <a:ext cx="512172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Mean Inter-Arrival Time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9.57% of variability;        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9" name="Immagine 6" descr=""/>
          <p:cNvPicPr/>
          <p:nvPr/>
        </p:nvPicPr>
        <p:blipFill>
          <a:blip r:embed="rId2"/>
          <a:stretch/>
        </p:blipFill>
        <p:spPr>
          <a:xfrm>
            <a:off x="495000" y="2961360"/>
            <a:ext cx="6764760" cy="3569040"/>
          </a:xfrm>
          <a:prstGeom prst="rect">
            <a:avLst/>
          </a:prstGeom>
          <a:ln>
            <a:noFill/>
          </a:ln>
        </p:spPr>
      </p:pic>
      <p:sp>
        <p:nvSpPr>
          <p:cNvPr id="130" name="CustomShape 4"/>
          <p:cNvSpPr/>
          <p:nvPr/>
        </p:nvSpPr>
        <p:spPr>
          <a:xfrm>
            <a:off x="7826040" y="3694680"/>
            <a:ext cx="3281760" cy="22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1" lang="it-IT" sz="1800" spc="-1" strike="noStrike">
                <a:solidFill>
                  <a:srgbClr val="000000"/>
                </a:solidFill>
                <a:latin typeface="Times New Roman"/>
              </a:rPr>
              <a:t>High Traffic Scenario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N = 30;    C = 6;    1/λ = 125ms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1" lang="it-IT" sz="1800" spc="-1" strike="noStrike">
                <a:solidFill>
                  <a:srgbClr val="000000"/>
                </a:solidFill>
                <a:latin typeface="Times New Roman"/>
              </a:rPr>
              <a:t>Low Traffic Scenario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N = 5;    C = 100;    1/λ = 125ms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1" name="CustomShape 5"/>
          <p:cNvSpPr/>
          <p:nvPr/>
        </p:nvSpPr>
        <p:spPr>
          <a:xfrm>
            <a:off x="495000" y="951840"/>
            <a:ext cx="9512640" cy="187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250000"/>
              </a:lnSpc>
              <a:tabLst>
                <a:tab algn="l" pos="0"/>
              </a:tabLst>
            </a:pPr>
            <a:r>
              <a:rPr b="1" lang="it-IT" sz="1800" spc="-1" strike="noStrike">
                <a:solidFill>
                  <a:srgbClr val="000000"/>
                </a:solidFill>
                <a:latin typeface="Times New Roman"/>
              </a:rPr>
              <a:t>Most Relevant Factors</a:t>
            </a:r>
            <a:r>
              <a:rPr b="0" lang="it-IT" sz="18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1" lang="it-IT" sz="1800" spc="-1" strike="noStrike">
                <a:solidFill>
                  <a:srgbClr val="000000"/>
                </a:solidFill>
                <a:latin typeface="Times New Roman"/>
              </a:rPr>
              <a:t>for Response Time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Send Probability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2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65.67% of variability;         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magine 11" descr=""/>
          <p:cNvPicPr/>
          <p:nvPr/>
        </p:nvPicPr>
        <p:blipFill>
          <a:blip r:embed="rId1"/>
          <a:stretch/>
        </p:blipFill>
        <p:spPr>
          <a:xfrm>
            <a:off x="11175480" y="83520"/>
            <a:ext cx="952920" cy="972720"/>
          </a:xfrm>
          <a:prstGeom prst="rect">
            <a:avLst/>
          </a:prstGeom>
          <a:ln>
            <a:noFill/>
          </a:ln>
        </p:spPr>
      </p:pic>
      <p:sp>
        <p:nvSpPr>
          <p:cNvPr id="133" name="Line 1"/>
          <p:cNvSpPr/>
          <p:nvPr/>
        </p:nvSpPr>
        <p:spPr>
          <a:xfrm>
            <a:off x="494640" y="938880"/>
            <a:ext cx="9513360" cy="0"/>
          </a:xfrm>
          <a:prstGeom prst="line">
            <a:avLst/>
          </a:prstGeom>
          <a:ln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2"/>
          <p:cNvSpPr/>
          <p:nvPr/>
        </p:nvSpPr>
        <p:spPr>
          <a:xfrm>
            <a:off x="147600" y="188280"/>
            <a:ext cx="10443960" cy="76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85000"/>
              </a:lnSpc>
              <a:tabLst>
                <a:tab algn="l" pos="0"/>
              </a:tabLst>
            </a:pPr>
            <a:r>
              <a:rPr b="0" lang="it-IT" sz="4800" spc="-52" strike="noStrike">
                <a:solidFill>
                  <a:srgbClr val="404040"/>
                </a:solidFill>
                <a:latin typeface="Century Gothic"/>
              </a:rPr>
              <a:t>Conclusions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35" name="CustomShape 3"/>
          <p:cNvSpPr/>
          <p:nvPr/>
        </p:nvSpPr>
        <p:spPr>
          <a:xfrm>
            <a:off x="635760" y="1056600"/>
            <a:ext cx="9766440" cy="283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25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No-Change of Channel Sub-Scenario is worst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5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An high send probability is always better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5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The Throughput depends heavily from the traffic and from the mean inter-arrival time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5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The higher the mean inter-arrival time the lower the throughput and the lower the response time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6" name="Immagine 7" descr=""/>
          <p:cNvPicPr/>
          <p:nvPr/>
        </p:nvPicPr>
        <p:blipFill>
          <a:blip r:embed="rId2"/>
          <a:stretch/>
        </p:blipFill>
        <p:spPr>
          <a:xfrm>
            <a:off x="147600" y="4160520"/>
            <a:ext cx="4229640" cy="2231640"/>
          </a:xfrm>
          <a:prstGeom prst="rect">
            <a:avLst/>
          </a:prstGeom>
          <a:ln>
            <a:noFill/>
          </a:ln>
        </p:spPr>
      </p:pic>
      <p:pic>
        <p:nvPicPr>
          <p:cNvPr id="137" name="Immagine 8" descr=""/>
          <p:cNvPicPr/>
          <p:nvPr/>
        </p:nvPicPr>
        <p:blipFill>
          <a:blip r:embed="rId3"/>
          <a:stretch/>
        </p:blipFill>
        <p:spPr>
          <a:xfrm>
            <a:off x="4377600" y="4219200"/>
            <a:ext cx="4007160" cy="2114280"/>
          </a:xfrm>
          <a:prstGeom prst="rect">
            <a:avLst/>
          </a:prstGeom>
          <a:ln>
            <a:noFill/>
          </a:ln>
        </p:spPr>
      </p:pic>
      <p:pic>
        <p:nvPicPr>
          <p:cNvPr id="138" name="Immagine 9" descr=""/>
          <p:cNvPicPr/>
          <p:nvPr/>
        </p:nvPicPr>
        <p:blipFill>
          <a:blip r:embed="rId4"/>
          <a:stretch/>
        </p:blipFill>
        <p:spPr>
          <a:xfrm>
            <a:off x="8607600" y="4219200"/>
            <a:ext cx="3534120" cy="2225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1241640" y="1761840"/>
            <a:ext cx="6182280" cy="277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8800" spc="-1" strike="noStrike">
                <a:solidFill>
                  <a:srgbClr val="000000"/>
                </a:solidFill>
                <a:latin typeface="Century Gothic"/>
              </a:rPr>
              <a:t>SLIDES ULTERIORI</a:t>
            </a:r>
            <a:endParaRPr b="0" lang="en-US" sz="8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Immagine 11" descr=""/>
          <p:cNvPicPr/>
          <p:nvPr/>
        </p:nvPicPr>
        <p:blipFill>
          <a:blip r:embed="rId1"/>
          <a:stretch/>
        </p:blipFill>
        <p:spPr>
          <a:xfrm>
            <a:off x="11175480" y="83520"/>
            <a:ext cx="952920" cy="972720"/>
          </a:xfrm>
          <a:prstGeom prst="rect">
            <a:avLst/>
          </a:prstGeom>
          <a:ln>
            <a:noFill/>
          </a:ln>
        </p:spPr>
      </p:pic>
      <p:sp>
        <p:nvSpPr>
          <p:cNvPr id="141" name="Line 1"/>
          <p:cNvSpPr/>
          <p:nvPr/>
        </p:nvSpPr>
        <p:spPr>
          <a:xfrm>
            <a:off x="494640" y="938880"/>
            <a:ext cx="9513360" cy="0"/>
          </a:xfrm>
          <a:prstGeom prst="line">
            <a:avLst/>
          </a:prstGeom>
          <a:ln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2"/>
          <p:cNvSpPr/>
          <p:nvPr/>
        </p:nvSpPr>
        <p:spPr>
          <a:xfrm>
            <a:off x="147600" y="188280"/>
            <a:ext cx="10443960" cy="76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85000"/>
              </a:lnSpc>
              <a:tabLst>
                <a:tab algn="l" pos="0"/>
              </a:tabLst>
            </a:pPr>
            <a:r>
              <a:rPr b="0" lang="it-IT" sz="4800" spc="-52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0" lang="it-IT" sz="4800" spc="-52" strike="noStrike">
                <a:solidFill>
                  <a:srgbClr val="404040"/>
                </a:solidFill>
                <a:latin typeface="Century Gothic"/>
              </a:rPr>
              <a:t>Analysis - Standard Scenario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662760" y="951840"/>
            <a:ext cx="4202640" cy="557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1" lang="it-IT" sz="1800" spc="-1" strike="noStrike">
                <a:solidFill>
                  <a:srgbClr val="000000"/>
                </a:solidFill>
                <a:latin typeface="Times New Roman"/>
              </a:rPr>
              <a:t>Most Relevant Factors</a:t>
            </a:r>
            <a:r>
              <a:rPr b="0" lang="it-IT" sz="18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1" lang="it-IT" sz="1800" spc="-1" strike="noStrike">
                <a:solidFill>
                  <a:srgbClr val="000000"/>
                </a:solidFill>
                <a:latin typeface="Times New Roman"/>
              </a:rPr>
              <a:t>for Throughput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Number of Couples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2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48.44% of variability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2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Mean Inter-Arrival Time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2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34.15% of variability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2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Jointly effect of Couples and 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2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17.39% of variability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2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4" name="CustomShape 4"/>
          <p:cNvSpPr/>
          <p:nvPr/>
        </p:nvSpPr>
        <p:spPr>
          <a:xfrm>
            <a:off x="5865840" y="859320"/>
            <a:ext cx="4308840" cy="379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250000"/>
              </a:lnSpc>
              <a:tabLst>
                <a:tab algn="l" pos="0"/>
              </a:tabLst>
            </a:pPr>
            <a:r>
              <a:rPr b="1" lang="it-IT" sz="1800" spc="-1" strike="noStrike">
                <a:solidFill>
                  <a:srgbClr val="000000"/>
                </a:solidFill>
                <a:latin typeface="Times New Roman"/>
              </a:rPr>
              <a:t>Most Relevant Factors</a:t>
            </a:r>
            <a:r>
              <a:rPr b="0" lang="it-IT" sz="18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1" lang="it-IT" sz="1800" spc="-1" strike="noStrike">
                <a:solidFill>
                  <a:srgbClr val="000000"/>
                </a:solidFill>
                <a:latin typeface="Times New Roman"/>
              </a:rPr>
              <a:t>for Response Time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5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Send Probability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15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65.67% of variability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15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5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Mean Inter-Arrival Time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15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9.57% of variability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15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Immagine 11" descr=""/>
          <p:cNvPicPr/>
          <p:nvPr/>
        </p:nvPicPr>
        <p:blipFill>
          <a:blip r:embed="rId1"/>
          <a:stretch/>
        </p:blipFill>
        <p:spPr>
          <a:xfrm>
            <a:off x="11175480" y="83520"/>
            <a:ext cx="952920" cy="972720"/>
          </a:xfrm>
          <a:prstGeom prst="rect">
            <a:avLst/>
          </a:prstGeom>
          <a:ln>
            <a:noFill/>
          </a:ln>
        </p:spPr>
      </p:pic>
      <p:sp>
        <p:nvSpPr>
          <p:cNvPr id="146" name="Line 1"/>
          <p:cNvSpPr/>
          <p:nvPr/>
        </p:nvSpPr>
        <p:spPr>
          <a:xfrm>
            <a:off x="494640" y="938880"/>
            <a:ext cx="9513360" cy="0"/>
          </a:xfrm>
          <a:prstGeom prst="line">
            <a:avLst/>
          </a:prstGeom>
          <a:ln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2"/>
          <p:cNvSpPr/>
          <p:nvPr/>
        </p:nvSpPr>
        <p:spPr>
          <a:xfrm>
            <a:off x="147600" y="188280"/>
            <a:ext cx="10443960" cy="76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85000"/>
              </a:lnSpc>
              <a:tabLst>
                <a:tab algn="l" pos="0"/>
              </a:tabLst>
            </a:pPr>
            <a:r>
              <a:rPr b="0" lang="it-IT" sz="4800" spc="-52" strike="noStrike">
                <a:solidFill>
                  <a:srgbClr val="404040"/>
                </a:solidFill>
                <a:latin typeface="Century Gothic"/>
              </a:rPr>
              <a:t>Standard Scenario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148" name="Immagine 6" descr=""/>
          <p:cNvPicPr/>
          <p:nvPr/>
        </p:nvPicPr>
        <p:blipFill>
          <a:blip r:embed="rId2"/>
          <a:stretch/>
        </p:blipFill>
        <p:spPr>
          <a:xfrm>
            <a:off x="553680" y="3911400"/>
            <a:ext cx="5846400" cy="2912040"/>
          </a:xfrm>
          <a:prstGeom prst="rect">
            <a:avLst/>
          </a:prstGeom>
          <a:ln>
            <a:noFill/>
          </a:ln>
        </p:spPr>
      </p:pic>
      <p:pic>
        <p:nvPicPr>
          <p:cNvPr id="149" name="Immagine 8" descr=""/>
          <p:cNvPicPr/>
          <p:nvPr/>
        </p:nvPicPr>
        <p:blipFill>
          <a:blip r:embed="rId3"/>
          <a:stretch/>
        </p:blipFill>
        <p:spPr>
          <a:xfrm>
            <a:off x="553680" y="998640"/>
            <a:ext cx="5519520" cy="2912040"/>
          </a:xfrm>
          <a:prstGeom prst="rect">
            <a:avLst/>
          </a:prstGeom>
          <a:ln>
            <a:noFill/>
          </a:ln>
        </p:spPr>
      </p:pic>
      <p:sp>
        <p:nvSpPr>
          <p:cNvPr id="150" name="CustomShape 3"/>
          <p:cNvSpPr/>
          <p:nvPr/>
        </p:nvSpPr>
        <p:spPr>
          <a:xfrm>
            <a:off x="7022520" y="4255560"/>
            <a:ext cx="3337200" cy="22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200000"/>
              </a:lnSpc>
            </a:pPr>
            <a:r>
              <a:rPr b="1" lang="it-IT" sz="1800" spc="-1" strike="noStrike">
                <a:solidFill>
                  <a:srgbClr val="000000"/>
                </a:solidFill>
                <a:latin typeface="Times New Roman"/>
              </a:rPr>
              <a:t>High Traffic Scenario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2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N = 30;    C = 6;    p = 0.1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200000"/>
              </a:lnSpc>
            </a:pPr>
            <a:r>
              <a:rPr b="1" lang="it-IT" sz="1800" spc="-1" strike="noStrike">
                <a:solidFill>
                  <a:srgbClr val="000000"/>
                </a:solidFill>
                <a:latin typeface="Times New Roman"/>
              </a:rPr>
              <a:t>Low Traffic Scenario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2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N = 5;    C = 100;    p=0.1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1" name="CustomShape 4"/>
          <p:cNvSpPr/>
          <p:nvPr/>
        </p:nvSpPr>
        <p:spPr>
          <a:xfrm>
            <a:off x="7022520" y="1342800"/>
            <a:ext cx="3281760" cy="22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200000"/>
              </a:lnSpc>
            </a:pPr>
            <a:r>
              <a:rPr b="1" lang="it-IT" sz="1800" spc="-1" strike="noStrike">
                <a:solidFill>
                  <a:srgbClr val="000000"/>
                </a:solidFill>
                <a:latin typeface="Times New Roman"/>
              </a:rPr>
              <a:t>High Traffic Scenario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2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N = 30;    C = 6;    1/λ = 125ms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200000"/>
              </a:lnSpc>
            </a:pPr>
            <a:r>
              <a:rPr b="1" lang="it-IT" sz="1800" spc="-1" strike="noStrike">
                <a:solidFill>
                  <a:srgbClr val="000000"/>
                </a:solidFill>
                <a:latin typeface="Times New Roman"/>
              </a:rPr>
              <a:t>Low Traffic Scenario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2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N = 5;    C = 100;    1/λ = 125ms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0" y="234360"/>
            <a:ext cx="10443960" cy="76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85000"/>
              </a:lnSpc>
              <a:tabLst>
                <a:tab algn="l" pos="0"/>
              </a:tabLst>
            </a:pPr>
            <a:r>
              <a:rPr b="0" lang="it-IT" sz="4400" spc="-52" strike="noStrike">
                <a:solidFill>
                  <a:srgbClr val="404040"/>
                </a:solidFill>
                <a:latin typeface="Century Gothic"/>
              </a:rPr>
              <a:t>Modelling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53" name="Immagine 11" descr=""/>
          <p:cNvPicPr/>
          <p:nvPr/>
        </p:nvPicPr>
        <p:blipFill>
          <a:blip r:embed="rId1"/>
          <a:stretch/>
        </p:blipFill>
        <p:spPr>
          <a:xfrm>
            <a:off x="11175480" y="83520"/>
            <a:ext cx="952920" cy="972720"/>
          </a:xfrm>
          <a:prstGeom prst="rect">
            <a:avLst/>
          </a:prstGeom>
          <a:ln>
            <a:noFill/>
          </a:ln>
        </p:spPr>
      </p:pic>
      <p:sp>
        <p:nvSpPr>
          <p:cNvPr id="154" name="Line 2"/>
          <p:cNvSpPr/>
          <p:nvPr/>
        </p:nvSpPr>
        <p:spPr>
          <a:xfrm>
            <a:off x="494640" y="938880"/>
            <a:ext cx="9513360" cy="0"/>
          </a:xfrm>
          <a:prstGeom prst="line">
            <a:avLst/>
          </a:prstGeom>
          <a:ln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3"/>
          <p:cNvSpPr/>
          <p:nvPr/>
        </p:nvSpPr>
        <p:spPr>
          <a:xfrm>
            <a:off x="171000" y="3582360"/>
            <a:ext cx="3704400" cy="20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2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N: Transmitter/Receiver Couples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C: Number of Channels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p: Sending Probability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CustomShape 4"/>
          <p:cNvSpPr/>
          <p:nvPr/>
        </p:nvSpPr>
        <p:spPr>
          <a:xfrm>
            <a:off x="7665480" y="939240"/>
            <a:ext cx="3337200" cy="489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250000"/>
              </a:lnSpc>
              <a:tabLst>
                <a:tab algn="l" pos="0"/>
              </a:tabLst>
            </a:pPr>
            <a:r>
              <a:rPr b="1" lang="it-IT" sz="1800" spc="-1" strike="noStrike">
                <a:solidFill>
                  <a:srgbClr val="000000"/>
                </a:solidFill>
                <a:latin typeface="Times New Roman"/>
              </a:rPr>
              <a:t>General Assumptions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5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Slotted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5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Constant Packet Size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5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No Propagation Error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5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Unbounded Queues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5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Tx/Rx Synchronization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5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Collisions and Channel choice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7" name="Immagine 18" descr="Immagine che contiene testo&#10;&#10;Descrizione generata automaticamente"/>
          <p:cNvPicPr/>
          <p:nvPr/>
        </p:nvPicPr>
        <p:blipFill>
          <a:blip r:embed="rId2"/>
          <a:stretch/>
        </p:blipFill>
        <p:spPr>
          <a:xfrm>
            <a:off x="1677600" y="1125000"/>
            <a:ext cx="5067000" cy="2209320"/>
          </a:xfrm>
          <a:prstGeom prst="rect">
            <a:avLst/>
          </a:prstGeom>
          <a:ln>
            <a:noFill/>
          </a:ln>
        </p:spPr>
      </p:pic>
      <p:sp>
        <p:nvSpPr>
          <p:cNvPr id="158" name="CustomShape 5"/>
          <p:cNvSpPr/>
          <p:nvPr/>
        </p:nvSpPr>
        <p:spPr>
          <a:xfrm>
            <a:off x="3961080" y="3582360"/>
            <a:ext cx="3228120" cy="14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2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Century Gothic"/>
              </a:rPr>
              <a:t>1/λ</a:t>
            </a: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: Mean Inter-Arrival Time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Time Slot Duration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9" name="CustomShape 6"/>
          <p:cNvSpPr/>
          <p:nvPr/>
        </p:nvSpPr>
        <p:spPr>
          <a:xfrm>
            <a:off x="171000" y="3665880"/>
            <a:ext cx="7017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it-IT" sz="1800" spc="-1" strike="noStrike">
                <a:solidFill>
                  <a:srgbClr val="000000"/>
                </a:solidFill>
                <a:latin typeface="Times New Roman"/>
              </a:rPr>
              <a:t>Factors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0" y="234360"/>
            <a:ext cx="10443960" cy="76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85000"/>
              </a:lnSpc>
              <a:tabLst>
                <a:tab algn="l" pos="0"/>
              </a:tabLst>
            </a:pPr>
            <a:r>
              <a:rPr b="0" lang="it-IT" sz="4400" spc="-52" strike="noStrike">
                <a:solidFill>
                  <a:srgbClr val="404040"/>
                </a:solidFill>
                <a:latin typeface="Century Gothic"/>
              </a:rPr>
              <a:t>Modelling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61" name="Immagine 11" descr=""/>
          <p:cNvPicPr/>
          <p:nvPr/>
        </p:nvPicPr>
        <p:blipFill>
          <a:blip r:embed="rId1"/>
          <a:stretch/>
        </p:blipFill>
        <p:spPr>
          <a:xfrm>
            <a:off x="11175480" y="83520"/>
            <a:ext cx="952920" cy="972720"/>
          </a:xfrm>
          <a:prstGeom prst="rect">
            <a:avLst/>
          </a:prstGeom>
          <a:ln>
            <a:noFill/>
          </a:ln>
        </p:spPr>
      </p:pic>
      <p:sp>
        <p:nvSpPr>
          <p:cNvPr id="162" name="Line 2"/>
          <p:cNvSpPr/>
          <p:nvPr/>
        </p:nvSpPr>
        <p:spPr>
          <a:xfrm>
            <a:off x="494640" y="938880"/>
            <a:ext cx="9513360" cy="0"/>
          </a:xfrm>
          <a:prstGeom prst="line">
            <a:avLst/>
          </a:prstGeom>
          <a:ln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3"/>
          <p:cNvSpPr/>
          <p:nvPr/>
        </p:nvSpPr>
        <p:spPr>
          <a:xfrm>
            <a:off x="5703840" y="3381480"/>
            <a:ext cx="3522960" cy="338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1" lang="it-IT" sz="1800" spc="-1" strike="noStrike">
                <a:solidFill>
                  <a:srgbClr val="000000"/>
                </a:solidFill>
                <a:latin typeface="Times New Roman"/>
              </a:rPr>
              <a:t>Factors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N: Transmitter/Receiver Couples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C: Number of Channels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p: Sending Probability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Century Gothic"/>
              </a:rPr>
              <a:t>1/λ</a:t>
            </a: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: Mean Inter-Arrival Time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Time Slot Duration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4" name="CustomShape 4"/>
          <p:cNvSpPr/>
          <p:nvPr/>
        </p:nvSpPr>
        <p:spPr>
          <a:xfrm>
            <a:off x="660960" y="1176480"/>
            <a:ext cx="3337200" cy="489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250000"/>
              </a:lnSpc>
              <a:tabLst>
                <a:tab algn="l" pos="0"/>
              </a:tabLst>
            </a:pPr>
            <a:r>
              <a:rPr b="1" lang="it-IT" sz="1800" spc="-1" strike="noStrike">
                <a:solidFill>
                  <a:srgbClr val="000000"/>
                </a:solidFill>
                <a:latin typeface="Times New Roman"/>
              </a:rPr>
              <a:t>General Assumptions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5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Slotted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5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Constant Packet Size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5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No Propagation Error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5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Unbounded Queues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5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Tx/Rx Synchronization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5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Collisions and Channel choice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65" name="Immagine 18" descr="Immagine che contiene testo&#10;&#10;Descrizione generata automaticamente"/>
          <p:cNvPicPr/>
          <p:nvPr/>
        </p:nvPicPr>
        <p:blipFill>
          <a:blip r:embed="rId2"/>
          <a:stretch/>
        </p:blipFill>
        <p:spPr>
          <a:xfrm>
            <a:off x="4932000" y="1088280"/>
            <a:ext cx="5067000" cy="2209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0" y="234360"/>
            <a:ext cx="10443960" cy="76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85000"/>
              </a:lnSpc>
              <a:tabLst>
                <a:tab algn="l" pos="0"/>
              </a:tabLst>
            </a:pPr>
            <a:r>
              <a:rPr b="0" lang="it-IT" sz="4400" spc="-52" strike="noStrike">
                <a:solidFill>
                  <a:srgbClr val="404040"/>
                </a:solidFill>
                <a:latin typeface="Century Gothic"/>
              </a:rPr>
              <a:t>Modelling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67" name="Immagine 11" descr=""/>
          <p:cNvPicPr/>
          <p:nvPr/>
        </p:nvPicPr>
        <p:blipFill>
          <a:blip r:embed="rId1"/>
          <a:stretch/>
        </p:blipFill>
        <p:spPr>
          <a:xfrm>
            <a:off x="11175480" y="83520"/>
            <a:ext cx="952920" cy="972720"/>
          </a:xfrm>
          <a:prstGeom prst="rect">
            <a:avLst/>
          </a:prstGeom>
          <a:ln>
            <a:noFill/>
          </a:ln>
        </p:spPr>
      </p:pic>
      <p:sp>
        <p:nvSpPr>
          <p:cNvPr id="168" name="Line 2"/>
          <p:cNvSpPr/>
          <p:nvPr/>
        </p:nvSpPr>
        <p:spPr>
          <a:xfrm>
            <a:off x="494640" y="938880"/>
            <a:ext cx="9513360" cy="0"/>
          </a:xfrm>
          <a:prstGeom prst="line">
            <a:avLst/>
          </a:prstGeom>
          <a:ln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3"/>
          <p:cNvSpPr/>
          <p:nvPr/>
        </p:nvSpPr>
        <p:spPr>
          <a:xfrm>
            <a:off x="4298400" y="3334680"/>
            <a:ext cx="3522960" cy="338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200000"/>
              </a:lnSpc>
            </a:pPr>
            <a:r>
              <a:rPr b="1" lang="it-IT" sz="1800" spc="-1" strike="noStrike">
                <a:solidFill>
                  <a:srgbClr val="000000"/>
                </a:solidFill>
                <a:latin typeface="Times New Roman"/>
              </a:rPr>
              <a:t>Factors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N: Transmitter/Receiver Couples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C: Number of Channels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p: Sending Probability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Century Gothic"/>
              </a:rPr>
              <a:t>1/λ</a:t>
            </a: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: Mean Inter-Arrival Time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Time Slot Duration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CustomShape 4"/>
          <p:cNvSpPr/>
          <p:nvPr/>
        </p:nvSpPr>
        <p:spPr>
          <a:xfrm>
            <a:off x="8504640" y="1369440"/>
            <a:ext cx="3337200" cy="489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250000"/>
              </a:lnSpc>
            </a:pPr>
            <a:r>
              <a:rPr b="1" lang="it-IT" sz="1800" spc="-1" strike="noStrike">
                <a:solidFill>
                  <a:srgbClr val="000000"/>
                </a:solidFill>
                <a:latin typeface="Times New Roman"/>
              </a:rPr>
              <a:t>General Assumptions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5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Slotted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5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Constant Packet Size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5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No Propagation Error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5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Unbounded Queues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5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Tx/Rx Synchronization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5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Collisions and Channel choice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CustomShape 5"/>
          <p:cNvSpPr/>
          <p:nvPr/>
        </p:nvSpPr>
        <p:spPr>
          <a:xfrm>
            <a:off x="746640" y="3401640"/>
            <a:ext cx="306180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200000"/>
              </a:lnSpc>
            </a:pPr>
            <a:r>
              <a:rPr b="1" lang="it-IT" sz="1800" spc="-1" strike="noStrike">
                <a:solidFill>
                  <a:srgbClr val="000000"/>
                </a:solidFill>
                <a:latin typeface="Times New Roman"/>
              </a:rPr>
              <a:t>KPI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Throughput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Response Time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2" name="Immagine 18" descr="Immagine che contiene testo&#10;&#10;Descrizione generata automaticamente"/>
          <p:cNvPicPr/>
          <p:nvPr/>
        </p:nvPicPr>
        <p:blipFill>
          <a:blip r:embed="rId2"/>
          <a:stretch/>
        </p:blipFill>
        <p:spPr>
          <a:xfrm>
            <a:off x="1677600" y="1125000"/>
            <a:ext cx="5067000" cy="2209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0" y="234360"/>
            <a:ext cx="10443960" cy="76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85000"/>
              </a:lnSpc>
              <a:tabLst>
                <a:tab algn="l" pos="0"/>
              </a:tabLst>
            </a:pPr>
            <a:r>
              <a:rPr b="0" lang="it-IT" sz="4400" spc="-52" strike="noStrike">
                <a:solidFill>
                  <a:srgbClr val="404040"/>
                </a:solidFill>
                <a:latin typeface="Century Gothic"/>
              </a:rPr>
              <a:t>Verification (1)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74" name="Immagine 11" descr=""/>
          <p:cNvPicPr/>
          <p:nvPr/>
        </p:nvPicPr>
        <p:blipFill>
          <a:blip r:embed="rId1"/>
          <a:stretch/>
        </p:blipFill>
        <p:spPr>
          <a:xfrm>
            <a:off x="11175480" y="83520"/>
            <a:ext cx="952920" cy="972720"/>
          </a:xfrm>
          <a:prstGeom prst="rect">
            <a:avLst/>
          </a:prstGeom>
          <a:ln>
            <a:noFill/>
          </a:ln>
        </p:spPr>
      </p:pic>
      <p:sp>
        <p:nvSpPr>
          <p:cNvPr id="175" name="Line 2"/>
          <p:cNvSpPr/>
          <p:nvPr/>
        </p:nvSpPr>
        <p:spPr>
          <a:xfrm>
            <a:off x="494640" y="938880"/>
            <a:ext cx="9513360" cy="0"/>
          </a:xfrm>
          <a:prstGeom prst="line">
            <a:avLst/>
          </a:prstGeom>
          <a:ln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3"/>
          <p:cNvSpPr/>
          <p:nvPr/>
        </p:nvSpPr>
        <p:spPr>
          <a:xfrm>
            <a:off x="522360" y="881280"/>
            <a:ext cx="29188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1" lang="it-IT" sz="1800" spc="-1" strike="noStrike">
                <a:solidFill>
                  <a:srgbClr val="000000"/>
                </a:solidFill>
                <a:latin typeface="Times New Roman"/>
              </a:rPr>
              <a:t>Consistency Test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7" name="CustomShape 4"/>
          <p:cNvSpPr/>
          <p:nvPr/>
        </p:nvSpPr>
        <p:spPr>
          <a:xfrm>
            <a:off x="4844160" y="881280"/>
            <a:ext cx="69440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200000"/>
              </a:lnSpc>
              <a:tabLst>
                <a:tab algn="l" pos="0"/>
              </a:tabLst>
            </a:pPr>
            <a:r>
              <a:rPr b="1" lang="it-IT" sz="1800" spc="-1" strike="noStrike">
                <a:solidFill>
                  <a:srgbClr val="000000"/>
                </a:solidFill>
                <a:latin typeface="Times New Roman"/>
              </a:rPr>
              <a:t>Continuity Test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8" name="Immagine 14" descr="Immagine che contiene tavolo&#10;&#10;Descrizione generata automaticamente"/>
          <p:cNvPicPr/>
          <p:nvPr/>
        </p:nvPicPr>
        <p:blipFill>
          <a:blip r:embed="rId2"/>
          <a:stretch/>
        </p:blipFill>
        <p:spPr>
          <a:xfrm>
            <a:off x="522360" y="1761120"/>
            <a:ext cx="4122000" cy="2342160"/>
          </a:xfrm>
          <a:prstGeom prst="rect">
            <a:avLst/>
          </a:prstGeom>
          <a:ln>
            <a:noFill/>
          </a:ln>
        </p:spPr>
      </p:pic>
      <p:pic>
        <p:nvPicPr>
          <p:cNvPr id="179" name="Immagine 16" descr=""/>
          <p:cNvPicPr/>
          <p:nvPr/>
        </p:nvPicPr>
        <p:blipFill>
          <a:blip r:embed="rId3"/>
          <a:stretch/>
        </p:blipFill>
        <p:spPr>
          <a:xfrm>
            <a:off x="495000" y="4450320"/>
            <a:ext cx="4149720" cy="2342160"/>
          </a:xfrm>
          <a:prstGeom prst="rect">
            <a:avLst/>
          </a:prstGeom>
          <a:ln>
            <a:noFill/>
          </a:ln>
        </p:spPr>
      </p:pic>
      <p:sp>
        <p:nvSpPr>
          <p:cNvPr id="180" name="CustomShape 5"/>
          <p:cNvSpPr/>
          <p:nvPr/>
        </p:nvSpPr>
        <p:spPr>
          <a:xfrm>
            <a:off x="522360" y="1517760"/>
            <a:ext cx="412200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entury Gothic"/>
              </a:rPr>
              <a:t>N=1; C=500; p=1; 1/λ= 10s (deterministic);=5s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1" name="CustomShape 6"/>
          <p:cNvSpPr/>
          <p:nvPr/>
        </p:nvSpPr>
        <p:spPr>
          <a:xfrm>
            <a:off x="522360" y="4140360"/>
            <a:ext cx="412200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entury Gothic"/>
              </a:rPr>
              <a:t>N=2; C=500; p=1; 1/λ= 20s (deterministic);=5s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82" name="Immagine 28" descr=""/>
          <p:cNvPicPr/>
          <p:nvPr/>
        </p:nvPicPr>
        <p:blipFill>
          <a:blip r:embed="rId4"/>
          <a:stretch/>
        </p:blipFill>
        <p:spPr>
          <a:xfrm>
            <a:off x="6095880" y="1838520"/>
            <a:ext cx="4440240" cy="2265120"/>
          </a:xfrm>
          <a:prstGeom prst="rect">
            <a:avLst/>
          </a:prstGeom>
          <a:ln>
            <a:noFill/>
          </a:ln>
        </p:spPr>
      </p:pic>
      <p:pic>
        <p:nvPicPr>
          <p:cNvPr id="183" name="Immagine 30" descr=""/>
          <p:cNvPicPr/>
          <p:nvPr/>
        </p:nvPicPr>
        <p:blipFill>
          <a:blip r:embed="rId5"/>
          <a:stretch/>
        </p:blipFill>
        <p:spPr>
          <a:xfrm>
            <a:off x="6095880" y="4515840"/>
            <a:ext cx="4440240" cy="2276640"/>
          </a:xfrm>
          <a:prstGeom prst="rect">
            <a:avLst/>
          </a:prstGeom>
          <a:ln>
            <a:noFill/>
          </a:ln>
        </p:spPr>
      </p:pic>
      <p:sp>
        <p:nvSpPr>
          <p:cNvPr id="184" name="CustomShape 7"/>
          <p:cNvSpPr/>
          <p:nvPr/>
        </p:nvSpPr>
        <p:spPr>
          <a:xfrm>
            <a:off x="6255000" y="1510920"/>
            <a:ext cx="412200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entury Gothic"/>
              </a:rPr>
              <a:t>N=8; C=20; p=1; 1/λ= 10s (deterministic);=5s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5" name="CustomShape 8"/>
          <p:cNvSpPr/>
          <p:nvPr/>
        </p:nvSpPr>
        <p:spPr>
          <a:xfrm>
            <a:off x="6255000" y="4206600"/>
            <a:ext cx="412200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latin typeface="Century Gothic"/>
              </a:rPr>
              <a:t>N=10; C=20; p=1; 1/λ= 10s (deterministic);=5s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234360"/>
            <a:ext cx="10443960" cy="76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85000"/>
              </a:lnSpc>
              <a:tabLst>
                <a:tab algn="l" pos="0"/>
              </a:tabLst>
            </a:pPr>
            <a:r>
              <a:rPr b="0" lang="it-IT" sz="4400" spc="-52" strike="noStrike">
                <a:solidFill>
                  <a:srgbClr val="404040"/>
                </a:solidFill>
                <a:latin typeface="Century Gothic"/>
              </a:rPr>
              <a:t>Modelling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63" name="Immagine 11" descr=""/>
          <p:cNvPicPr/>
          <p:nvPr/>
        </p:nvPicPr>
        <p:blipFill>
          <a:blip r:embed="rId1"/>
          <a:stretch/>
        </p:blipFill>
        <p:spPr>
          <a:xfrm>
            <a:off x="11175480" y="83520"/>
            <a:ext cx="952920" cy="972720"/>
          </a:xfrm>
          <a:prstGeom prst="rect">
            <a:avLst/>
          </a:prstGeom>
          <a:ln>
            <a:noFill/>
          </a:ln>
        </p:spPr>
      </p:pic>
      <p:sp>
        <p:nvSpPr>
          <p:cNvPr id="64" name="Line 2"/>
          <p:cNvSpPr/>
          <p:nvPr/>
        </p:nvSpPr>
        <p:spPr>
          <a:xfrm>
            <a:off x="494640" y="938880"/>
            <a:ext cx="9513360" cy="0"/>
          </a:xfrm>
          <a:prstGeom prst="line">
            <a:avLst/>
          </a:prstGeom>
          <a:ln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" name="CustomShape 3"/>
          <p:cNvSpPr/>
          <p:nvPr/>
        </p:nvSpPr>
        <p:spPr>
          <a:xfrm>
            <a:off x="660960" y="1176480"/>
            <a:ext cx="3337200" cy="489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250000"/>
              </a:lnSpc>
              <a:tabLst>
                <a:tab algn="l" pos="0"/>
              </a:tabLst>
            </a:pPr>
            <a:r>
              <a:rPr b="1" lang="it-IT" sz="1800" spc="-1" strike="noStrike">
                <a:solidFill>
                  <a:srgbClr val="000000"/>
                </a:solidFill>
                <a:latin typeface="Times New Roman"/>
              </a:rPr>
              <a:t>General Assumptions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5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Slotted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5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Constant Packet Size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5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No Propagation Error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5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Unbounded Queues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5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Tx/Rx Synchronization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5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Collisions and Channel choice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6" name="Immagine 18" descr="Immagine che contiene testo&#10;&#10;Descrizione generata automaticamente"/>
          <p:cNvPicPr/>
          <p:nvPr/>
        </p:nvPicPr>
        <p:blipFill>
          <a:blip r:embed="rId2"/>
          <a:stretch/>
        </p:blipFill>
        <p:spPr>
          <a:xfrm>
            <a:off x="4932000" y="1088280"/>
            <a:ext cx="5067000" cy="2209320"/>
          </a:xfrm>
          <a:prstGeom prst="rect">
            <a:avLst/>
          </a:prstGeom>
          <a:ln>
            <a:noFill/>
          </a:ln>
        </p:spPr>
      </p:pic>
      <p:sp>
        <p:nvSpPr>
          <p:cNvPr id="67" name="CustomShape 4"/>
          <p:cNvSpPr/>
          <p:nvPr/>
        </p:nvSpPr>
        <p:spPr>
          <a:xfrm>
            <a:off x="4449600" y="3694680"/>
            <a:ext cx="3704400" cy="20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2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N: Transmitter/Receiver Couples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C: Number of Channels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p: Sending Probability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8" name="CustomShape 5"/>
          <p:cNvSpPr/>
          <p:nvPr/>
        </p:nvSpPr>
        <p:spPr>
          <a:xfrm>
            <a:off x="8239320" y="3694680"/>
            <a:ext cx="3228120" cy="14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2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Century Gothic"/>
              </a:rPr>
              <a:t>1/λ</a:t>
            </a: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: Mean Inter-Arrival Time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Time Slot Duration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9" name="CustomShape 6"/>
          <p:cNvSpPr/>
          <p:nvPr/>
        </p:nvSpPr>
        <p:spPr>
          <a:xfrm>
            <a:off x="4449600" y="3778560"/>
            <a:ext cx="7017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it-IT" sz="1800" spc="-1" strike="noStrike">
                <a:solidFill>
                  <a:srgbClr val="000000"/>
                </a:solidFill>
                <a:latin typeface="Times New Roman"/>
              </a:rPr>
              <a:t>Factors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0" y="234360"/>
            <a:ext cx="10443960" cy="76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85000"/>
              </a:lnSpc>
              <a:tabLst>
                <a:tab algn="l" pos="0"/>
              </a:tabLst>
            </a:pPr>
            <a:r>
              <a:rPr b="0" lang="it-IT" sz="4400" spc="-52" strike="noStrike">
                <a:solidFill>
                  <a:srgbClr val="404040"/>
                </a:solidFill>
                <a:latin typeface="Century Gothic"/>
              </a:rPr>
              <a:t>Verification (2)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87" name="Immagine 11" descr=""/>
          <p:cNvPicPr/>
          <p:nvPr/>
        </p:nvPicPr>
        <p:blipFill>
          <a:blip r:embed="rId1"/>
          <a:stretch/>
        </p:blipFill>
        <p:spPr>
          <a:xfrm>
            <a:off x="11175480" y="83520"/>
            <a:ext cx="952920" cy="972720"/>
          </a:xfrm>
          <a:prstGeom prst="rect">
            <a:avLst/>
          </a:prstGeom>
          <a:ln>
            <a:noFill/>
          </a:ln>
        </p:spPr>
      </p:pic>
      <p:sp>
        <p:nvSpPr>
          <p:cNvPr id="188" name="Line 2"/>
          <p:cNvSpPr/>
          <p:nvPr/>
        </p:nvSpPr>
        <p:spPr>
          <a:xfrm>
            <a:off x="494640" y="938880"/>
            <a:ext cx="9513360" cy="0"/>
          </a:xfrm>
          <a:prstGeom prst="line">
            <a:avLst/>
          </a:prstGeom>
          <a:ln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3"/>
          <p:cNvSpPr/>
          <p:nvPr/>
        </p:nvSpPr>
        <p:spPr>
          <a:xfrm>
            <a:off x="1693440" y="885600"/>
            <a:ext cx="69440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200000"/>
              </a:lnSpc>
              <a:tabLst>
                <a:tab algn="l" pos="0"/>
              </a:tabLst>
            </a:pPr>
            <a:r>
              <a:rPr b="1" lang="it-IT" sz="1800" spc="-1" strike="noStrike">
                <a:solidFill>
                  <a:srgbClr val="000000"/>
                </a:solidFill>
                <a:latin typeface="Times New Roman"/>
              </a:rPr>
              <a:t>KPI Monotonicity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90" name="Immagine 20" descr=""/>
          <p:cNvPicPr/>
          <p:nvPr/>
        </p:nvPicPr>
        <p:blipFill>
          <a:blip r:embed="rId2"/>
          <a:stretch/>
        </p:blipFill>
        <p:spPr>
          <a:xfrm>
            <a:off x="489960" y="1553040"/>
            <a:ext cx="4358520" cy="2555640"/>
          </a:xfrm>
          <a:prstGeom prst="rect">
            <a:avLst/>
          </a:prstGeom>
          <a:ln>
            <a:noFill/>
          </a:ln>
        </p:spPr>
      </p:pic>
      <p:pic>
        <p:nvPicPr>
          <p:cNvPr id="191" name="Immagine 22" descr=""/>
          <p:cNvPicPr/>
          <p:nvPr/>
        </p:nvPicPr>
        <p:blipFill>
          <a:blip r:embed="rId3"/>
          <a:stretch/>
        </p:blipFill>
        <p:spPr>
          <a:xfrm>
            <a:off x="6095880" y="1553040"/>
            <a:ext cx="4363560" cy="2555640"/>
          </a:xfrm>
          <a:prstGeom prst="rect">
            <a:avLst/>
          </a:prstGeom>
          <a:ln>
            <a:noFill/>
          </a:ln>
        </p:spPr>
      </p:pic>
      <p:pic>
        <p:nvPicPr>
          <p:cNvPr id="192" name="Immagine 24" descr=""/>
          <p:cNvPicPr/>
          <p:nvPr/>
        </p:nvPicPr>
        <p:blipFill>
          <a:blip r:embed="rId4"/>
          <a:stretch/>
        </p:blipFill>
        <p:spPr>
          <a:xfrm>
            <a:off x="706320" y="4258800"/>
            <a:ext cx="4142160" cy="2405880"/>
          </a:xfrm>
          <a:prstGeom prst="rect">
            <a:avLst/>
          </a:prstGeom>
          <a:ln>
            <a:noFill/>
          </a:ln>
        </p:spPr>
      </p:pic>
      <p:pic>
        <p:nvPicPr>
          <p:cNvPr id="193" name="Immagine 26" descr=""/>
          <p:cNvPicPr/>
          <p:nvPr/>
        </p:nvPicPr>
        <p:blipFill>
          <a:blip r:embed="rId5"/>
          <a:stretch/>
        </p:blipFill>
        <p:spPr>
          <a:xfrm>
            <a:off x="6167880" y="4258800"/>
            <a:ext cx="4291560" cy="2512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0" y="234360"/>
            <a:ext cx="10443960" cy="76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85000"/>
              </a:lnSpc>
              <a:tabLst>
                <a:tab algn="l" pos="0"/>
              </a:tabLst>
            </a:pPr>
            <a:r>
              <a:rPr b="0" lang="it-IT" sz="4400" spc="-52" strike="noStrike">
                <a:solidFill>
                  <a:srgbClr val="404040"/>
                </a:solidFill>
                <a:latin typeface="Century Gothic"/>
              </a:rPr>
              <a:t>Verification (3)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95" name="Immagine 11" descr=""/>
          <p:cNvPicPr/>
          <p:nvPr/>
        </p:nvPicPr>
        <p:blipFill>
          <a:blip r:embed="rId1"/>
          <a:stretch/>
        </p:blipFill>
        <p:spPr>
          <a:xfrm>
            <a:off x="11175480" y="83520"/>
            <a:ext cx="952920" cy="972720"/>
          </a:xfrm>
          <a:prstGeom prst="rect">
            <a:avLst/>
          </a:prstGeom>
          <a:ln>
            <a:noFill/>
          </a:ln>
        </p:spPr>
      </p:pic>
      <p:sp>
        <p:nvSpPr>
          <p:cNvPr id="196" name="Line 2"/>
          <p:cNvSpPr/>
          <p:nvPr/>
        </p:nvSpPr>
        <p:spPr>
          <a:xfrm>
            <a:off x="494640" y="938880"/>
            <a:ext cx="9513360" cy="0"/>
          </a:xfrm>
          <a:prstGeom prst="line">
            <a:avLst/>
          </a:prstGeom>
          <a:ln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3"/>
          <p:cNvSpPr/>
          <p:nvPr/>
        </p:nvSpPr>
        <p:spPr>
          <a:xfrm>
            <a:off x="495000" y="1243080"/>
            <a:ext cx="421920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it-IT" sz="1800" spc="-1" strike="noStrike">
                <a:solidFill>
                  <a:srgbClr val="000000"/>
                </a:solidFill>
                <a:latin typeface="Times New Roman"/>
              </a:rPr>
              <a:t>Binomial Model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N=1;    C=1;    1/λ = 1s;   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p = {0.05, 0.1, 0.15, 0.2, 0.4, 0.5, 0.6, 0.8}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8" name="CustomShape 4"/>
          <p:cNvSpPr/>
          <p:nvPr/>
        </p:nvSpPr>
        <p:spPr>
          <a:xfrm>
            <a:off x="6512760" y="1214640"/>
            <a:ext cx="34948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1" lang="it-IT" sz="1800" spc="-1" strike="noStrike">
                <a:solidFill>
                  <a:srgbClr val="000000"/>
                </a:solidFill>
                <a:latin typeface="Times New Roman"/>
              </a:rPr>
              <a:t>Binomial Model And Collisions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99" name="Immagine 3" descr=""/>
          <p:cNvPicPr/>
          <p:nvPr/>
        </p:nvPicPr>
        <p:blipFill>
          <a:blip r:embed="rId2"/>
          <a:stretch/>
        </p:blipFill>
        <p:spPr>
          <a:xfrm>
            <a:off x="495000" y="2777760"/>
            <a:ext cx="5033520" cy="3420000"/>
          </a:xfrm>
          <a:prstGeom prst="rect">
            <a:avLst/>
          </a:prstGeom>
          <a:ln>
            <a:noFill/>
          </a:ln>
        </p:spPr>
      </p:pic>
      <p:pic>
        <p:nvPicPr>
          <p:cNvPr id="200" name="Immagine 7" descr=""/>
          <p:cNvPicPr/>
          <p:nvPr/>
        </p:nvPicPr>
        <p:blipFill>
          <a:blip r:embed="rId3"/>
          <a:stretch/>
        </p:blipFill>
        <p:spPr>
          <a:xfrm>
            <a:off x="5785560" y="1887840"/>
            <a:ext cx="3679920" cy="2455920"/>
          </a:xfrm>
          <a:prstGeom prst="rect">
            <a:avLst/>
          </a:prstGeom>
          <a:ln>
            <a:noFill/>
          </a:ln>
        </p:spPr>
      </p:pic>
      <p:pic>
        <p:nvPicPr>
          <p:cNvPr id="201" name="Immagine 13" descr=""/>
          <p:cNvPicPr/>
          <p:nvPr/>
        </p:nvPicPr>
        <p:blipFill>
          <a:blip r:embed="rId4"/>
          <a:stretch/>
        </p:blipFill>
        <p:spPr>
          <a:xfrm>
            <a:off x="8188560" y="4324680"/>
            <a:ext cx="3806280" cy="2532960"/>
          </a:xfrm>
          <a:prstGeom prst="rect">
            <a:avLst/>
          </a:prstGeom>
          <a:ln>
            <a:noFill/>
          </a:ln>
        </p:spPr>
      </p:pic>
      <p:pic>
        <p:nvPicPr>
          <p:cNvPr id="202" name="Immagine 15" descr=""/>
          <p:cNvPicPr/>
          <p:nvPr/>
        </p:nvPicPr>
        <p:blipFill>
          <a:blip r:embed="rId5"/>
          <a:stretch/>
        </p:blipFill>
        <p:spPr>
          <a:xfrm>
            <a:off x="1171800" y="5986800"/>
            <a:ext cx="3679920" cy="707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Immagine 11" descr=""/>
          <p:cNvPicPr/>
          <p:nvPr/>
        </p:nvPicPr>
        <p:blipFill>
          <a:blip r:embed="rId1"/>
          <a:stretch/>
        </p:blipFill>
        <p:spPr>
          <a:xfrm>
            <a:off x="11175480" y="83520"/>
            <a:ext cx="952920" cy="972720"/>
          </a:xfrm>
          <a:prstGeom prst="rect">
            <a:avLst/>
          </a:prstGeom>
          <a:ln>
            <a:noFill/>
          </a:ln>
        </p:spPr>
      </p:pic>
      <p:sp>
        <p:nvSpPr>
          <p:cNvPr id="204" name="Line 1"/>
          <p:cNvSpPr/>
          <p:nvPr/>
        </p:nvSpPr>
        <p:spPr>
          <a:xfrm>
            <a:off x="494640" y="938880"/>
            <a:ext cx="9513360" cy="0"/>
          </a:xfrm>
          <a:prstGeom prst="line">
            <a:avLst/>
          </a:prstGeom>
          <a:ln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CustomShape 2"/>
          <p:cNvSpPr/>
          <p:nvPr/>
        </p:nvSpPr>
        <p:spPr>
          <a:xfrm>
            <a:off x="147600" y="188280"/>
            <a:ext cx="10443960" cy="76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85000"/>
              </a:lnSpc>
            </a:pPr>
            <a:r>
              <a:rPr b="0" lang="it-IT" sz="4800" spc="-52" strike="noStrike">
                <a:solidFill>
                  <a:srgbClr val="404040"/>
                </a:solidFill>
                <a:latin typeface="Century Gothic"/>
              </a:rPr>
              <a:t>Throughput Study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206" name="Immagine 6" descr=""/>
          <p:cNvPicPr/>
          <p:nvPr/>
        </p:nvPicPr>
        <p:blipFill>
          <a:blip r:embed="rId2"/>
          <a:stretch/>
        </p:blipFill>
        <p:spPr>
          <a:xfrm>
            <a:off x="3800160" y="1702800"/>
            <a:ext cx="7478280" cy="3985560"/>
          </a:xfrm>
          <a:prstGeom prst="rect">
            <a:avLst/>
          </a:prstGeom>
          <a:ln>
            <a:noFill/>
          </a:ln>
        </p:spPr>
      </p:pic>
      <p:sp>
        <p:nvSpPr>
          <p:cNvPr id="207" name="CustomShape 3"/>
          <p:cNvSpPr/>
          <p:nvPr/>
        </p:nvSpPr>
        <p:spPr>
          <a:xfrm>
            <a:off x="715680" y="2549880"/>
            <a:ext cx="3337200" cy="22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200000"/>
              </a:lnSpc>
            </a:pPr>
            <a:r>
              <a:rPr b="1" lang="it-IT" sz="1800" spc="-1" strike="noStrike">
                <a:solidFill>
                  <a:srgbClr val="000000"/>
                </a:solidFill>
                <a:latin typeface="Times New Roman"/>
              </a:rPr>
              <a:t>High Traffic Scenario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2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N = 30;    C = 6;    p = 0.1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200000"/>
              </a:lnSpc>
            </a:pPr>
            <a:r>
              <a:rPr b="1" lang="it-IT" sz="1800" spc="-1" strike="noStrike">
                <a:solidFill>
                  <a:srgbClr val="000000"/>
                </a:solidFill>
                <a:latin typeface="Times New Roman"/>
              </a:rPr>
              <a:t>Low Traffic Scenario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2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N = 5;    C = 100;    p=0.1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Immagine 11" descr=""/>
          <p:cNvPicPr/>
          <p:nvPr/>
        </p:nvPicPr>
        <p:blipFill>
          <a:blip r:embed="rId1"/>
          <a:stretch/>
        </p:blipFill>
        <p:spPr>
          <a:xfrm>
            <a:off x="11175480" y="83520"/>
            <a:ext cx="952920" cy="972720"/>
          </a:xfrm>
          <a:prstGeom prst="rect">
            <a:avLst/>
          </a:prstGeom>
          <a:ln>
            <a:noFill/>
          </a:ln>
        </p:spPr>
      </p:pic>
      <p:sp>
        <p:nvSpPr>
          <p:cNvPr id="209" name="Line 1"/>
          <p:cNvSpPr/>
          <p:nvPr/>
        </p:nvSpPr>
        <p:spPr>
          <a:xfrm>
            <a:off x="494640" y="938880"/>
            <a:ext cx="9513360" cy="0"/>
          </a:xfrm>
          <a:prstGeom prst="line">
            <a:avLst/>
          </a:prstGeom>
          <a:ln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CustomShape 2"/>
          <p:cNvSpPr/>
          <p:nvPr/>
        </p:nvSpPr>
        <p:spPr>
          <a:xfrm>
            <a:off x="147600" y="188280"/>
            <a:ext cx="10443960" cy="76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85000"/>
              </a:lnSpc>
            </a:pPr>
            <a:r>
              <a:rPr b="0" lang="it-IT" sz="4800" spc="-52" strike="noStrike">
                <a:solidFill>
                  <a:srgbClr val="404040"/>
                </a:solidFill>
                <a:latin typeface="Century Gothic"/>
              </a:rPr>
              <a:t>Response Time Study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211" name="Immagine 7" descr=""/>
          <p:cNvPicPr/>
          <p:nvPr/>
        </p:nvPicPr>
        <p:blipFill>
          <a:blip r:embed="rId2"/>
          <a:stretch/>
        </p:blipFill>
        <p:spPr>
          <a:xfrm>
            <a:off x="542880" y="1786680"/>
            <a:ext cx="7329600" cy="3867480"/>
          </a:xfrm>
          <a:prstGeom prst="rect">
            <a:avLst/>
          </a:prstGeom>
          <a:ln>
            <a:noFill/>
          </a:ln>
        </p:spPr>
      </p:pic>
      <p:sp>
        <p:nvSpPr>
          <p:cNvPr id="212" name="CustomShape 3"/>
          <p:cNvSpPr/>
          <p:nvPr/>
        </p:nvSpPr>
        <p:spPr>
          <a:xfrm>
            <a:off x="8367120" y="2608200"/>
            <a:ext cx="3281760" cy="22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200000"/>
              </a:lnSpc>
            </a:pPr>
            <a:r>
              <a:rPr b="1" lang="it-IT" sz="1800" spc="-1" strike="noStrike">
                <a:solidFill>
                  <a:srgbClr val="000000"/>
                </a:solidFill>
                <a:latin typeface="Times New Roman"/>
              </a:rPr>
              <a:t>High Traffic Scenario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2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N = 30;    C = 6;    1/λ = 125ms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200000"/>
              </a:lnSpc>
            </a:pPr>
            <a:r>
              <a:rPr b="1" lang="it-IT" sz="1800" spc="-1" strike="noStrike">
                <a:solidFill>
                  <a:srgbClr val="000000"/>
                </a:solidFill>
                <a:latin typeface="Times New Roman"/>
              </a:rPr>
              <a:t>Low Traffic Scenario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2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N = 5;    C = 100;    1/λ = 125ms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0" y="234360"/>
            <a:ext cx="10443960" cy="76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85000"/>
              </a:lnSpc>
              <a:tabLst>
                <a:tab algn="l" pos="0"/>
              </a:tabLst>
            </a:pPr>
            <a:r>
              <a:rPr b="0" lang="it-IT" sz="4400" spc="-52" strike="noStrike">
                <a:solidFill>
                  <a:srgbClr val="404040"/>
                </a:solidFill>
                <a:latin typeface="Century Gothic"/>
              </a:rPr>
              <a:t>Response Time Explosion Scenario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14" name="Immagine 11" descr=""/>
          <p:cNvPicPr/>
          <p:nvPr/>
        </p:nvPicPr>
        <p:blipFill>
          <a:blip r:embed="rId1"/>
          <a:stretch/>
        </p:blipFill>
        <p:spPr>
          <a:xfrm>
            <a:off x="11175480" y="83520"/>
            <a:ext cx="952920" cy="972720"/>
          </a:xfrm>
          <a:prstGeom prst="rect">
            <a:avLst/>
          </a:prstGeom>
          <a:ln>
            <a:noFill/>
          </a:ln>
        </p:spPr>
      </p:pic>
      <p:sp>
        <p:nvSpPr>
          <p:cNvPr id="215" name="Line 2"/>
          <p:cNvSpPr/>
          <p:nvPr/>
        </p:nvSpPr>
        <p:spPr>
          <a:xfrm>
            <a:off x="494640" y="938880"/>
            <a:ext cx="9513360" cy="0"/>
          </a:xfrm>
          <a:prstGeom prst="line">
            <a:avLst/>
          </a:prstGeom>
          <a:ln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6" name="Immagine 5" descr=""/>
          <p:cNvPicPr/>
          <p:nvPr/>
        </p:nvPicPr>
        <p:blipFill>
          <a:blip r:embed="rId2"/>
          <a:stretch/>
        </p:blipFill>
        <p:spPr>
          <a:xfrm>
            <a:off x="2190240" y="1443960"/>
            <a:ext cx="7817400" cy="4923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ustomShape 1"/>
          <p:cNvSpPr/>
          <p:nvPr/>
        </p:nvSpPr>
        <p:spPr>
          <a:xfrm>
            <a:off x="0" y="234360"/>
            <a:ext cx="10443960" cy="76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85000"/>
              </a:lnSpc>
              <a:tabLst>
                <a:tab algn="l" pos="0"/>
              </a:tabLst>
            </a:pPr>
            <a:r>
              <a:rPr b="0" lang="it-IT" sz="4400" spc="-52" strike="noStrike">
                <a:solidFill>
                  <a:srgbClr val="404040"/>
                </a:solidFill>
                <a:latin typeface="Century Gothic"/>
              </a:rPr>
              <a:t>Verification (1)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71" name="Immagine 11" descr=""/>
          <p:cNvPicPr/>
          <p:nvPr/>
        </p:nvPicPr>
        <p:blipFill>
          <a:blip r:embed="rId1"/>
          <a:stretch/>
        </p:blipFill>
        <p:spPr>
          <a:xfrm>
            <a:off x="11175480" y="83520"/>
            <a:ext cx="952920" cy="972720"/>
          </a:xfrm>
          <a:prstGeom prst="rect">
            <a:avLst/>
          </a:prstGeom>
          <a:ln>
            <a:noFill/>
          </a:ln>
        </p:spPr>
      </p:pic>
      <p:sp>
        <p:nvSpPr>
          <p:cNvPr id="72" name="Line 2"/>
          <p:cNvSpPr/>
          <p:nvPr/>
        </p:nvSpPr>
        <p:spPr>
          <a:xfrm>
            <a:off x="494640" y="938880"/>
            <a:ext cx="9513360" cy="0"/>
          </a:xfrm>
          <a:prstGeom prst="line">
            <a:avLst/>
          </a:prstGeom>
          <a:ln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" name="CustomShape 3"/>
          <p:cNvSpPr/>
          <p:nvPr/>
        </p:nvSpPr>
        <p:spPr>
          <a:xfrm>
            <a:off x="3936240" y="1382400"/>
            <a:ext cx="77119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it-IT" sz="1800" spc="-1" strike="noStrike">
                <a:solidFill>
                  <a:srgbClr val="000000"/>
                </a:solidFill>
                <a:latin typeface="Times New Roman"/>
              </a:rPr>
              <a:t>Binomial Model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N=1;    C=1;    1/λ = 1s;        p = {0.05, 0.1, 0.15, 0.2, 0.4, 0.5, 0.6, 0.8}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4" name="CustomShape 4"/>
          <p:cNvSpPr/>
          <p:nvPr/>
        </p:nvSpPr>
        <p:spPr>
          <a:xfrm>
            <a:off x="607320" y="1204200"/>
            <a:ext cx="3337200" cy="420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250000"/>
              </a:lnSpc>
            </a:pPr>
            <a:r>
              <a:rPr b="1" lang="it-IT" sz="1800" spc="-1" strike="noStrike">
                <a:solidFill>
                  <a:srgbClr val="000000"/>
                </a:solidFill>
                <a:latin typeface="Times New Roman"/>
              </a:rPr>
              <a:t>Tests Performed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5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Continuity Test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5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Consistency Test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5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Degeneracy Test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5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Binomial Model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5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Collision Model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5" name="Immagine 15" descr=""/>
          <p:cNvPicPr/>
          <p:nvPr/>
        </p:nvPicPr>
        <p:blipFill>
          <a:blip r:embed="rId2"/>
          <a:stretch/>
        </p:blipFill>
        <p:spPr>
          <a:xfrm>
            <a:off x="8635320" y="3093120"/>
            <a:ext cx="3493080" cy="671760"/>
          </a:xfrm>
          <a:prstGeom prst="rect">
            <a:avLst/>
          </a:prstGeom>
          <a:ln>
            <a:noFill/>
          </a:ln>
        </p:spPr>
      </p:pic>
      <p:pic>
        <p:nvPicPr>
          <p:cNvPr id="76" name="" descr=""/>
          <p:cNvPicPr/>
          <p:nvPr/>
        </p:nvPicPr>
        <p:blipFill>
          <a:blip r:embed="rId3"/>
          <a:stretch/>
        </p:blipFill>
        <p:spPr>
          <a:xfrm>
            <a:off x="2560320" y="2560320"/>
            <a:ext cx="6785280" cy="3910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0" y="234360"/>
            <a:ext cx="10443960" cy="76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85000"/>
              </a:lnSpc>
              <a:tabLst>
                <a:tab algn="l" pos="0"/>
              </a:tabLst>
            </a:pPr>
            <a:r>
              <a:rPr b="0" lang="it-IT" sz="4400" spc="-52" strike="noStrike">
                <a:solidFill>
                  <a:srgbClr val="404040"/>
                </a:solidFill>
                <a:latin typeface="Century Gothic"/>
              </a:rPr>
              <a:t>Verification (2)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78" name="Immagine 11" descr=""/>
          <p:cNvPicPr/>
          <p:nvPr/>
        </p:nvPicPr>
        <p:blipFill>
          <a:blip r:embed="rId1"/>
          <a:stretch/>
        </p:blipFill>
        <p:spPr>
          <a:xfrm>
            <a:off x="11175480" y="83520"/>
            <a:ext cx="952920" cy="972720"/>
          </a:xfrm>
          <a:prstGeom prst="rect">
            <a:avLst/>
          </a:prstGeom>
          <a:ln>
            <a:noFill/>
          </a:ln>
        </p:spPr>
      </p:pic>
      <p:sp>
        <p:nvSpPr>
          <p:cNvPr id="79" name="Line 2"/>
          <p:cNvSpPr/>
          <p:nvPr/>
        </p:nvSpPr>
        <p:spPr>
          <a:xfrm>
            <a:off x="494640" y="938880"/>
            <a:ext cx="9513360" cy="0"/>
          </a:xfrm>
          <a:prstGeom prst="line">
            <a:avLst/>
          </a:prstGeom>
          <a:ln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CustomShape 3"/>
          <p:cNvSpPr/>
          <p:nvPr/>
        </p:nvSpPr>
        <p:spPr>
          <a:xfrm>
            <a:off x="495000" y="1310400"/>
            <a:ext cx="4109040" cy="22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1" lang="it-IT" sz="1800" spc="-1" strike="noStrike">
                <a:solidFill>
                  <a:srgbClr val="000000"/>
                </a:solidFill>
                <a:latin typeface="Times New Roman"/>
              </a:rPr>
              <a:t>Collision Model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The probability of a successfull transmission is equal to the probability that only one tx transmit, i.e.: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81" name="Immagine 6" descr=""/>
          <p:cNvPicPr/>
          <p:nvPr/>
        </p:nvPicPr>
        <p:blipFill>
          <a:blip r:embed="rId2"/>
          <a:stretch/>
        </p:blipFill>
        <p:spPr>
          <a:xfrm>
            <a:off x="4543200" y="1241640"/>
            <a:ext cx="4220280" cy="2816640"/>
          </a:xfrm>
          <a:prstGeom prst="rect">
            <a:avLst/>
          </a:prstGeom>
          <a:ln>
            <a:noFill/>
          </a:ln>
        </p:spPr>
      </p:pic>
      <p:pic>
        <p:nvPicPr>
          <p:cNvPr id="82" name="Immagine 8" descr=""/>
          <p:cNvPicPr/>
          <p:nvPr/>
        </p:nvPicPr>
        <p:blipFill>
          <a:blip r:embed="rId3"/>
          <a:stretch/>
        </p:blipFill>
        <p:spPr>
          <a:xfrm>
            <a:off x="8004600" y="1281960"/>
            <a:ext cx="4109040" cy="2736000"/>
          </a:xfrm>
          <a:prstGeom prst="rect">
            <a:avLst/>
          </a:prstGeom>
          <a:ln>
            <a:noFill/>
          </a:ln>
        </p:spPr>
      </p:pic>
      <p:pic>
        <p:nvPicPr>
          <p:cNvPr id="83" name="Immagine 12" descr=""/>
          <p:cNvPicPr/>
          <p:nvPr/>
        </p:nvPicPr>
        <p:blipFill>
          <a:blip r:embed="rId4"/>
          <a:stretch/>
        </p:blipFill>
        <p:spPr>
          <a:xfrm>
            <a:off x="8240040" y="4127400"/>
            <a:ext cx="3864240" cy="2571480"/>
          </a:xfrm>
          <a:prstGeom prst="rect">
            <a:avLst/>
          </a:prstGeom>
          <a:ln>
            <a:noFill/>
          </a:ln>
        </p:spPr>
      </p:pic>
      <p:pic>
        <p:nvPicPr>
          <p:cNvPr id="84" name="Immagine 14" descr=""/>
          <p:cNvPicPr/>
          <p:nvPr/>
        </p:nvPicPr>
        <p:blipFill>
          <a:blip r:embed="rId5"/>
          <a:stretch/>
        </p:blipFill>
        <p:spPr>
          <a:xfrm>
            <a:off x="4714560" y="4239360"/>
            <a:ext cx="3501720" cy="2355480"/>
          </a:xfrm>
          <a:prstGeom prst="rect">
            <a:avLst/>
          </a:prstGeom>
          <a:ln>
            <a:noFill/>
          </a:ln>
        </p:spPr>
      </p:pic>
      <p:pic>
        <p:nvPicPr>
          <p:cNvPr id="85" name="Immagine 19" descr=""/>
          <p:cNvPicPr/>
          <p:nvPr/>
        </p:nvPicPr>
        <p:blipFill>
          <a:blip r:embed="rId6"/>
          <a:stretch/>
        </p:blipFill>
        <p:spPr>
          <a:xfrm>
            <a:off x="599760" y="3645720"/>
            <a:ext cx="3899160" cy="408600"/>
          </a:xfrm>
          <a:prstGeom prst="rect">
            <a:avLst/>
          </a:prstGeom>
          <a:ln>
            <a:noFill/>
          </a:ln>
        </p:spPr>
      </p:pic>
      <p:pic>
        <p:nvPicPr>
          <p:cNvPr id="86" name="Immagine 25" descr=""/>
          <p:cNvPicPr/>
          <p:nvPr/>
        </p:nvPicPr>
        <p:blipFill>
          <a:blip r:embed="rId7"/>
          <a:stretch/>
        </p:blipFill>
        <p:spPr>
          <a:xfrm>
            <a:off x="596160" y="5979600"/>
            <a:ext cx="4062960" cy="488160"/>
          </a:xfrm>
          <a:prstGeom prst="rect">
            <a:avLst/>
          </a:prstGeom>
          <a:ln>
            <a:noFill/>
          </a:ln>
        </p:spPr>
      </p:pic>
      <p:sp>
        <p:nvSpPr>
          <p:cNvPr id="87" name="CustomShape 4"/>
          <p:cNvSpPr/>
          <p:nvPr/>
        </p:nvSpPr>
        <p:spPr>
          <a:xfrm>
            <a:off x="495000" y="4166280"/>
            <a:ext cx="410904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The latter can be seen as the mean throughput of the system in the single channel case: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0" y="234360"/>
            <a:ext cx="10443960" cy="76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85000"/>
              </a:lnSpc>
              <a:tabLst>
                <a:tab algn="l" pos="0"/>
              </a:tabLst>
            </a:pPr>
            <a:r>
              <a:rPr b="0" lang="it-IT" sz="4400" spc="-52" strike="noStrike">
                <a:solidFill>
                  <a:srgbClr val="404040"/>
                </a:solidFill>
                <a:latin typeface="Century Gothic"/>
              </a:rPr>
              <a:t>Response Time Limits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89" name="Immagine 11" descr=""/>
          <p:cNvPicPr/>
          <p:nvPr/>
        </p:nvPicPr>
        <p:blipFill>
          <a:blip r:embed="rId1"/>
          <a:stretch/>
        </p:blipFill>
        <p:spPr>
          <a:xfrm>
            <a:off x="11175480" y="83520"/>
            <a:ext cx="952920" cy="972720"/>
          </a:xfrm>
          <a:prstGeom prst="rect">
            <a:avLst/>
          </a:prstGeom>
          <a:ln>
            <a:noFill/>
          </a:ln>
        </p:spPr>
      </p:pic>
      <p:sp>
        <p:nvSpPr>
          <p:cNvPr id="90" name="Line 2"/>
          <p:cNvSpPr/>
          <p:nvPr/>
        </p:nvSpPr>
        <p:spPr>
          <a:xfrm>
            <a:off x="494640" y="938880"/>
            <a:ext cx="9513360" cy="0"/>
          </a:xfrm>
          <a:prstGeom prst="line">
            <a:avLst/>
          </a:prstGeom>
          <a:ln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1" name="Immagine 3" descr=""/>
          <p:cNvPicPr/>
          <p:nvPr/>
        </p:nvPicPr>
        <p:blipFill>
          <a:blip r:embed="rId2"/>
          <a:stretch/>
        </p:blipFill>
        <p:spPr>
          <a:xfrm>
            <a:off x="1572480" y="1196640"/>
            <a:ext cx="9046800" cy="5426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0" y="234360"/>
            <a:ext cx="10443960" cy="76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85000"/>
              </a:lnSpc>
              <a:tabLst>
                <a:tab algn="l" pos="0"/>
              </a:tabLst>
            </a:pPr>
            <a:r>
              <a:rPr b="0" lang="it-IT" sz="4400" spc="-52" strike="noStrike">
                <a:solidFill>
                  <a:srgbClr val="404040"/>
                </a:solidFill>
                <a:latin typeface="Century Gothic"/>
              </a:rPr>
              <a:t>Scenario Calibration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93" name="Immagine 11" descr=""/>
          <p:cNvPicPr/>
          <p:nvPr/>
        </p:nvPicPr>
        <p:blipFill>
          <a:blip r:embed="rId1"/>
          <a:stretch/>
        </p:blipFill>
        <p:spPr>
          <a:xfrm>
            <a:off x="11175480" y="83520"/>
            <a:ext cx="952920" cy="972720"/>
          </a:xfrm>
          <a:prstGeom prst="rect">
            <a:avLst/>
          </a:prstGeom>
          <a:ln>
            <a:noFill/>
          </a:ln>
        </p:spPr>
      </p:pic>
      <p:sp>
        <p:nvSpPr>
          <p:cNvPr id="94" name="Line 2"/>
          <p:cNvSpPr/>
          <p:nvPr/>
        </p:nvSpPr>
        <p:spPr>
          <a:xfrm>
            <a:off x="494640" y="938880"/>
            <a:ext cx="9513360" cy="0"/>
          </a:xfrm>
          <a:prstGeom prst="line">
            <a:avLst/>
          </a:prstGeom>
          <a:ln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5" name="Immagine 6" descr="Immagine che contiene tavolo&#10;&#10;Descrizione generata automaticamente"/>
          <p:cNvPicPr/>
          <p:nvPr/>
        </p:nvPicPr>
        <p:blipFill>
          <a:blip r:embed="rId2"/>
          <a:stretch/>
        </p:blipFill>
        <p:spPr>
          <a:xfrm>
            <a:off x="495000" y="1385280"/>
            <a:ext cx="6459120" cy="3161880"/>
          </a:xfrm>
          <a:prstGeom prst="rect">
            <a:avLst/>
          </a:prstGeom>
          <a:ln>
            <a:noFill/>
          </a:ln>
        </p:spPr>
      </p:pic>
      <p:sp>
        <p:nvSpPr>
          <p:cNvPr id="96" name="CustomShape 3"/>
          <p:cNvSpPr/>
          <p:nvPr/>
        </p:nvSpPr>
        <p:spPr>
          <a:xfrm>
            <a:off x="7273080" y="1698480"/>
            <a:ext cx="3044880" cy="255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50000"/>
              </a:lnSpc>
              <a:tabLst>
                <a:tab algn="l" pos="0"/>
              </a:tabLst>
            </a:pPr>
            <a:r>
              <a:rPr b="1" lang="it-IT" sz="1800" spc="-1" strike="noStrike">
                <a:solidFill>
                  <a:srgbClr val="000000"/>
                </a:solidFill>
                <a:latin typeface="Times New Roman"/>
              </a:rPr>
              <a:t>WARMUP: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50000"/>
              </a:lnSpc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250s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5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50000"/>
              </a:lnSpc>
              <a:tabLst>
                <a:tab algn="l" pos="0"/>
              </a:tabLst>
            </a:pPr>
            <a:r>
              <a:rPr b="1" lang="it-IT" sz="1800" spc="-1" strike="noStrike">
                <a:solidFill>
                  <a:srgbClr val="000000"/>
                </a:solidFill>
                <a:latin typeface="Times New Roman"/>
              </a:rPr>
              <a:t>SIMULATION DURATION: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50000"/>
              </a:lnSpc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5000s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5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97" name="CustomShape 4"/>
          <p:cNvSpPr/>
          <p:nvPr/>
        </p:nvSpPr>
        <p:spPr>
          <a:xfrm>
            <a:off x="495000" y="4684680"/>
            <a:ext cx="10680120" cy="191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Times New Roman"/>
              </a:rPr>
              <a:t>Standard Scenario: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Times New Roman"/>
              </a:rPr>
              <a:t>N = [5, 30];    C = [6, 100];    1/λ = [125ms, 500ms];    p = [0.1, 0.5];     = 5ms;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Times New Roman"/>
              </a:rPr>
              <a:t>Response Time Explosion Scenario: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Times New Roman"/>
              </a:rPr>
              <a:t>N = [5, 30];    C = [6, 100];    1/λ = [25ms, 55ms];    p = [0.1, 1];     = 5ms;       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0" y="234360"/>
            <a:ext cx="10443960" cy="76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85000"/>
              </a:lnSpc>
            </a:pPr>
            <a:r>
              <a:rPr b="0" lang="it-IT" sz="4400" spc="-52" strike="noStrike">
                <a:solidFill>
                  <a:srgbClr val="404040"/>
                </a:solidFill>
                <a:latin typeface="Century Gothic"/>
              </a:rPr>
              <a:t>Response Time Explosion Scenario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99" name="Immagine 11" descr=""/>
          <p:cNvPicPr/>
          <p:nvPr/>
        </p:nvPicPr>
        <p:blipFill>
          <a:blip r:embed="rId1"/>
          <a:stretch/>
        </p:blipFill>
        <p:spPr>
          <a:xfrm>
            <a:off x="11175480" y="83520"/>
            <a:ext cx="952920" cy="972720"/>
          </a:xfrm>
          <a:prstGeom prst="rect">
            <a:avLst/>
          </a:prstGeom>
          <a:ln>
            <a:noFill/>
          </a:ln>
        </p:spPr>
      </p:pic>
      <p:sp>
        <p:nvSpPr>
          <p:cNvPr id="100" name="Line 2"/>
          <p:cNvSpPr/>
          <p:nvPr/>
        </p:nvSpPr>
        <p:spPr>
          <a:xfrm>
            <a:off x="494640" y="938880"/>
            <a:ext cx="9513360" cy="0"/>
          </a:xfrm>
          <a:prstGeom prst="line">
            <a:avLst/>
          </a:prstGeom>
          <a:ln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CustomShape 3"/>
          <p:cNvSpPr/>
          <p:nvPr/>
        </p:nvSpPr>
        <p:spPr>
          <a:xfrm>
            <a:off x="495000" y="997920"/>
            <a:ext cx="4069800" cy="543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50000"/>
              </a:lnSpc>
            </a:pPr>
            <a:r>
              <a:rPr b="1" lang="it-IT" sz="1800" spc="-1" strike="noStrike">
                <a:solidFill>
                  <a:srgbClr val="000000"/>
                </a:solidFill>
                <a:latin typeface="Times New Roman"/>
              </a:rPr>
              <a:t>Most Relevant Factors for Throughput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it-IT" sz="1800" spc="-1" strike="noStrike">
                <a:solidFill>
                  <a:srgbClr val="404040"/>
                </a:solidFill>
                <a:latin typeface="Times New Roman"/>
              </a:rPr>
              <a:t>(Change vs NoChange)</a:t>
            </a:r>
            <a:r>
              <a:rPr b="1" lang="it-IT" sz="18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5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Number Of Couples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55.93% vs 53%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vs  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5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Number of Channels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9.218% vs 10.71%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  </a:t>
            </a: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vs  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5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Jointly effect of Tx and Channels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9.004% vs 10.47%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vs 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2" name="Immagine 7" descr=""/>
          <p:cNvPicPr/>
          <p:nvPr/>
        </p:nvPicPr>
        <p:blipFill>
          <a:blip r:embed="rId2"/>
          <a:stretch/>
        </p:blipFill>
        <p:spPr>
          <a:xfrm>
            <a:off x="4565160" y="1702800"/>
            <a:ext cx="7131600" cy="4491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Immagine 11" descr=""/>
          <p:cNvPicPr/>
          <p:nvPr/>
        </p:nvPicPr>
        <p:blipFill>
          <a:blip r:embed="rId1"/>
          <a:stretch/>
        </p:blipFill>
        <p:spPr>
          <a:xfrm>
            <a:off x="11175480" y="83520"/>
            <a:ext cx="952920" cy="972720"/>
          </a:xfrm>
          <a:prstGeom prst="rect">
            <a:avLst/>
          </a:prstGeom>
          <a:ln>
            <a:noFill/>
          </a:ln>
        </p:spPr>
      </p:pic>
      <p:sp>
        <p:nvSpPr>
          <p:cNvPr id="104" name="Line 1"/>
          <p:cNvSpPr/>
          <p:nvPr/>
        </p:nvSpPr>
        <p:spPr>
          <a:xfrm>
            <a:off x="494640" y="938880"/>
            <a:ext cx="9513360" cy="0"/>
          </a:xfrm>
          <a:prstGeom prst="line">
            <a:avLst/>
          </a:prstGeom>
          <a:ln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2"/>
          <p:cNvSpPr/>
          <p:nvPr/>
        </p:nvSpPr>
        <p:spPr>
          <a:xfrm>
            <a:off x="147600" y="188280"/>
            <a:ext cx="10443960" cy="76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85000"/>
              </a:lnSpc>
              <a:tabLst>
                <a:tab algn="l" pos="0"/>
              </a:tabLst>
            </a:pPr>
            <a:r>
              <a:rPr b="0" lang="it-IT" sz="4800" spc="-52" strike="noStrike">
                <a:solidFill>
                  <a:srgbClr val="404040"/>
                </a:solidFill>
                <a:latin typeface="Century Gothic"/>
              </a:rPr>
              <a:t>Standard Scenario - Throughput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06" name="CustomShape 3"/>
          <p:cNvSpPr/>
          <p:nvPr/>
        </p:nvSpPr>
        <p:spPr>
          <a:xfrm>
            <a:off x="662760" y="951840"/>
            <a:ext cx="4202640" cy="557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1" lang="it-IT" sz="1800" spc="-1" strike="noStrike">
                <a:solidFill>
                  <a:srgbClr val="000000"/>
                </a:solidFill>
                <a:latin typeface="Times New Roman"/>
              </a:rPr>
              <a:t>Most Relevant Factors</a:t>
            </a:r>
            <a:r>
              <a:rPr b="0" lang="it-IT" sz="18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1" lang="it-IT" sz="1800" spc="-1" strike="noStrike">
                <a:solidFill>
                  <a:srgbClr val="000000"/>
                </a:solidFill>
                <a:latin typeface="Times New Roman"/>
              </a:rPr>
              <a:t>for Throughput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Number of Couples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2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48.44% of variability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2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Mean Inter-Arrival Time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2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34.15% of variability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2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Jointly effect of Couples and 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2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17.39% of variability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2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7" name="Immagine 6" descr=""/>
          <p:cNvPicPr/>
          <p:nvPr/>
        </p:nvPicPr>
        <p:blipFill>
          <a:blip r:embed="rId2"/>
          <a:stretch/>
        </p:blipFill>
        <p:spPr>
          <a:xfrm>
            <a:off x="4865760" y="1428480"/>
            <a:ext cx="6988320" cy="3481200"/>
          </a:xfrm>
          <a:prstGeom prst="rect">
            <a:avLst/>
          </a:prstGeom>
          <a:ln>
            <a:noFill/>
          </a:ln>
        </p:spPr>
      </p:pic>
      <p:sp>
        <p:nvSpPr>
          <p:cNvPr id="108" name="CustomShape 4"/>
          <p:cNvSpPr/>
          <p:nvPr/>
        </p:nvSpPr>
        <p:spPr>
          <a:xfrm>
            <a:off x="5438520" y="5136480"/>
            <a:ext cx="266436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200000"/>
              </a:lnSpc>
            </a:pPr>
            <a:r>
              <a:rPr b="1" lang="it-IT" sz="1800" spc="-1" strike="noStrike">
                <a:solidFill>
                  <a:srgbClr val="000000"/>
                </a:solidFill>
                <a:latin typeface="Times New Roman"/>
              </a:rPr>
              <a:t>High Traffic Scenario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2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N = 30;    C = 6;    p = 0.1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9" name="CustomShape 5"/>
          <p:cNvSpPr/>
          <p:nvPr/>
        </p:nvSpPr>
        <p:spPr>
          <a:xfrm>
            <a:off x="8675640" y="5136480"/>
            <a:ext cx="266436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200000"/>
              </a:lnSpc>
            </a:pPr>
            <a:r>
              <a:rPr b="1" lang="it-IT" sz="1800" spc="-1" strike="noStrike">
                <a:solidFill>
                  <a:srgbClr val="000000"/>
                </a:solidFill>
                <a:latin typeface="Times New Roman"/>
              </a:rPr>
              <a:t>Low Traffic Scenario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2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N = 5;    C = 100;    p=0.1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Immagine 11" descr=""/>
          <p:cNvPicPr/>
          <p:nvPr/>
        </p:nvPicPr>
        <p:blipFill>
          <a:blip r:embed="rId1"/>
          <a:stretch/>
        </p:blipFill>
        <p:spPr>
          <a:xfrm>
            <a:off x="11175480" y="83520"/>
            <a:ext cx="952920" cy="972720"/>
          </a:xfrm>
          <a:prstGeom prst="rect">
            <a:avLst/>
          </a:prstGeom>
          <a:ln>
            <a:noFill/>
          </a:ln>
        </p:spPr>
      </p:pic>
      <p:sp>
        <p:nvSpPr>
          <p:cNvPr id="111" name="Line 1"/>
          <p:cNvSpPr/>
          <p:nvPr/>
        </p:nvSpPr>
        <p:spPr>
          <a:xfrm>
            <a:off x="494640" y="938880"/>
            <a:ext cx="9513360" cy="0"/>
          </a:xfrm>
          <a:prstGeom prst="line">
            <a:avLst/>
          </a:prstGeom>
          <a:ln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2"/>
          <p:cNvSpPr/>
          <p:nvPr/>
        </p:nvSpPr>
        <p:spPr>
          <a:xfrm>
            <a:off x="147600" y="188280"/>
            <a:ext cx="10443960" cy="76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85000"/>
              </a:lnSpc>
              <a:tabLst>
                <a:tab algn="l" pos="0"/>
              </a:tabLst>
            </a:pPr>
            <a:r>
              <a:rPr b="0" lang="it-IT" sz="4800" spc="-52" strike="noStrike">
                <a:solidFill>
                  <a:srgbClr val="404040"/>
                </a:solidFill>
                <a:latin typeface="Century Gothic"/>
              </a:rPr>
              <a:t>Standard Scenario - Throughput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13" name="CustomShape 3"/>
          <p:cNvSpPr/>
          <p:nvPr/>
        </p:nvSpPr>
        <p:spPr>
          <a:xfrm>
            <a:off x="662760" y="951840"/>
            <a:ext cx="4202640" cy="22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1" lang="it-IT" sz="1800" spc="-1" strike="noStrike">
                <a:solidFill>
                  <a:srgbClr val="000000"/>
                </a:solidFill>
                <a:latin typeface="Times New Roman"/>
              </a:rPr>
              <a:t>Most Relevant Factors</a:t>
            </a:r>
            <a:r>
              <a:rPr b="0" lang="it-IT" sz="18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1" lang="it-IT" sz="1800" spc="-1" strike="noStrike">
                <a:solidFill>
                  <a:srgbClr val="000000"/>
                </a:solidFill>
                <a:latin typeface="Times New Roman"/>
              </a:rPr>
              <a:t>for Throughput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Number of Couples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2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48.44% of variability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2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14" name="Immagine 6" descr=""/>
          <p:cNvPicPr/>
          <p:nvPr/>
        </p:nvPicPr>
        <p:blipFill>
          <a:blip r:embed="rId2"/>
          <a:stretch/>
        </p:blipFill>
        <p:spPr>
          <a:xfrm>
            <a:off x="495000" y="3175920"/>
            <a:ext cx="7507800" cy="3627000"/>
          </a:xfrm>
          <a:prstGeom prst="rect">
            <a:avLst/>
          </a:prstGeom>
          <a:ln>
            <a:noFill/>
          </a:ln>
        </p:spPr>
      </p:pic>
      <p:sp>
        <p:nvSpPr>
          <p:cNvPr id="115" name="CustomShape 4"/>
          <p:cNvSpPr/>
          <p:nvPr/>
        </p:nvSpPr>
        <p:spPr>
          <a:xfrm>
            <a:off x="8532000" y="3807000"/>
            <a:ext cx="2951640" cy="22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1" lang="it-IT" sz="1800" spc="-1" strike="noStrike">
                <a:solidFill>
                  <a:srgbClr val="000000"/>
                </a:solidFill>
                <a:latin typeface="Times New Roman"/>
              </a:rPr>
              <a:t>High Traffic Scenario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N = 30;    C = 6;    p = 0.1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1" lang="it-IT" sz="1800" spc="-1" strike="noStrike">
                <a:solidFill>
                  <a:srgbClr val="000000"/>
                </a:solidFill>
                <a:latin typeface="Times New Roman"/>
              </a:rPr>
              <a:t>Low Traffic Scenario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N = 5;    C = 100;    p=0.1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6" name="CustomShape 5"/>
          <p:cNvSpPr/>
          <p:nvPr/>
        </p:nvSpPr>
        <p:spPr>
          <a:xfrm>
            <a:off x="4376160" y="951840"/>
            <a:ext cx="4202640" cy="20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2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Mean Inter-Arrival Time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34.15% of variability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7" name="CustomShape 6"/>
          <p:cNvSpPr/>
          <p:nvPr/>
        </p:nvSpPr>
        <p:spPr>
          <a:xfrm>
            <a:off x="7906680" y="1274760"/>
            <a:ext cx="4202640" cy="173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Jointly effect of Couples and 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17.39% of variability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519</TotalTime>
  <Application>LibreOffice/6.4.6.2$Linux_X86_64 LibreOffice_project/40$Build-2</Application>
  <Words>1136</Words>
  <Paragraphs>214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2021-01-29T17:27:43Z</dcterms:created>
  <dc:creator>Francesco Iemma</dc:creator>
  <dc:description/>
  <dc:language>en-US</dc:language>
  <cp:lastModifiedBy/>
  <dcterms:modified xsi:type="dcterms:W3CDTF">2021-01-31T14:13:13Z</dcterms:modified>
  <cp:revision>43</cp:revision>
  <dc:subject/>
  <dc:title>Presentazione standard di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24</vt:i4>
  </property>
</Properties>
</file>